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2"/>
  </p:notesMasterIdLst>
  <p:sldIdLst>
    <p:sldId id="256" r:id="rId2"/>
    <p:sldId id="257" r:id="rId3"/>
    <p:sldId id="263" r:id="rId4"/>
    <p:sldId id="264" r:id="rId5"/>
    <p:sldId id="265" r:id="rId6"/>
    <p:sldId id="258" r:id="rId7"/>
    <p:sldId id="259" r:id="rId8"/>
    <p:sldId id="260" r:id="rId9"/>
    <p:sldId id="262" r:id="rId10"/>
    <p:sldId id="261" r:id="rId1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2509" autoAdjust="0"/>
  </p:normalViewPr>
  <p:slideViewPr>
    <p:cSldViewPr snapToGrid="0">
      <p:cViewPr varScale="1">
        <p:scale>
          <a:sx n="127" d="100"/>
          <a:sy n="127" d="100"/>
        </p:scale>
        <p:origin x="1146"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697BCB-91B0-4D2C-9FDB-F77DF5C65798}" type="datetimeFigureOut">
              <a:rPr lang="en-US" smtClean="0"/>
              <a:t>8/24/2018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D3E5BD-80C5-4983-9289-C64A6881F739}" type="slidenum">
              <a:rPr lang="en-US" smtClean="0"/>
              <a:t>‹#›</a:t>
            </a:fld>
            <a:endParaRPr lang="en-US"/>
          </a:p>
        </p:txBody>
      </p:sp>
    </p:spTree>
    <p:extLst>
      <p:ext uri="{BB962C8B-B14F-4D97-AF65-F5344CB8AC3E}">
        <p14:creationId xmlns:p14="http://schemas.microsoft.com/office/powerpoint/2010/main" val="2518610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sz="1200" dirty="0" smtClean="0"/>
              <a:t>total time for Sprint: </a:t>
            </a:r>
            <a:r>
              <a:rPr lang="en-US" sz="1200" dirty="0" err="1" smtClean="0"/>
              <a:t>tổng</a:t>
            </a:r>
            <a:r>
              <a:rPr lang="en-US" sz="1200" baseline="0" dirty="0" smtClean="0"/>
              <a:t> </a:t>
            </a:r>
            <a:r>
              <a:rPr lang="en-US" sz="1200" baseline="0" dirty="0" err="1" smtClean="0"/>
              <a:t>thời</a:t>
            </a:r>
            <a:r>
              <a:rPr lang="en-US" sz="1200" baseline="0" dirty="0" smtClean="0"/>
              <a:t> </a:t>
            </a:r>
            <a:r>
              <a:rPr lang="en-US" sz="1200" baseline="0" dirty="0" err="1" smtClean="0"/>
              <a:t>gian</a:t>
            </a:r>
            <a:r>
              <a:rPr lang="en-US" sz="1200" baseline="0" dirty="0" smtClean="0"/>
              <a:t> estimate, </a:t>
            </a:r>
            <a:r>
              <a:rPr lang="en-US" sz="1200" baseline="0" dirty="0" err="1" smtClean="0"/>
              <a:t>thu</a:t>
            </a:r>
            <a:r>
              <a:rPr lang="en-US" sz="1200" baseline="0" dirty="0" smtClean="0"/>
              <a:t> </a:t>
            </a:r>
            <a:r>
              <a:rPr lang="en-US" sz="1200" baseline="0" dirty="0" err="1" smtClean="0"/>
              <a:t>thập</a:t>
            </a:r>
            <a:r>
              <a:rPr lang="en-US" sz="1200" baseline="0" dirty="0" smtClean="0"/>
              <a:t> </a:t>
            </a:r>
            <a:r>
              <a:rPr lang="en-US" sz="1200" baseline="0" dirty="0" err="1" smtClean="0"/>
              <a:t>từ</a:t>
            </a:r>
            <a:r>
              <a:rPr lang="en-US" sz="1200" baseline="0" dirty="0" smtClean="0"/>
              <a:t> </a:t>
            </a:r>
            <a:r>
              <a:rPr lang="en-US" sz="1200" baseline="0" dirty="0" err="1" smtClean="0"/>
              <a:t>thông</a:t>
            </a:r>
            <a:r>
              <a:rPr lang="en-US" sz="1200" baseline="0" dirty="0" smtClean="0"/>
              <a:t> tin </a:t>
            </a:r>
            <a:r>
              <a:rPr lang="en-US" sz="1200" baseline="0" dirty="0" err="1" smtClean="0"/>
              <a:t>mọi</a:t>
            </a:r>
            <a:r>
              <a:rPr lang="en-US" sz="1200" baseline="0" dirty="0" smtClean="0"/>
              <a:t> </a:t>
            </a:r>
            <a:r>
              <a:rPr lang="en-US" sz="1200" baseline="0" dirty="0" err="1" smtClean="0"/>
              <a:t>người</a:t>
            </a:r>
            <a:r>
              <a:rPr lang="en-US" sz="1200" baseline="0" dirty="0" smtClean="0"/>
              <a:t> </a:t>
            </a:r>
            <a:r>
              <a:rPr lang="en-US" sz="1200" baseline="0" dirty="0" err="1" smtClean="0"/>
              <a:t>cập</a:t>
            </a:r>
            <a:r>
              <a:rPr lang="en-US" sz="1200" baseline="0" dirty="0" smtClean="0"/>
              <a:t> </a:t>
            </a:r>
            <a:r>
              <a:rPr lang="en-US" sz="1200" baseline="0" dirty="0" err="1" smtClean="0"/>
              <a:t>nhật</a:t>
            </a:r>
            <a:r>
              <a:rPr lang="en-US" sz="1200" baseline="0" dirty="0" smtClean="0"/>
              <a:t> </a:t>
            </a:r>
            <a:r>
              <a:rPr lang="en-US" sz="1200" baseline="0" dirty="0" err="1" smtClean="0"/>
              <a:t>trong</a:t>
            </a:r>
            <a:r>
              <a:rPr lang="en-US" sz="1200" baseline="0" dirty="0" smtClean="0"/>
              <a:t> Estimate </a:t>
            </a:r>
            <a:r>
              <a:rPr lang="en-US" sz="1200" baseline="0" dirty="0" err="1" smtClean="0"/>
              <a:t>của</a:t>
            </a:r>
            <a:r>
              <a:rPr lang="en-US" sz="1200" baseline="0" dirty="0" smtClean="0"/>
              <a:t> work item.</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sz="1200" dirty="0" smtClean="0"/>
              <a:t>start time and end time of Sprint: </a:t>
            </a:r>
            <a:r>
              <a:rPr lang="en-US" sz="1200" dirty="0" err="1" smtClean="0"/>
              <a:t>lấy</a:t>
            </a:r>
            <a:r>
              <a:rPr lang="en-US" sz="1200" baseline="0" dirty="0" smtClean="0"/>
              <a:t> </a:t>
            </a:r>
            <a:r>
              <a:rPr lang="en-US" sz="1200" baseline="0" dirty="0" err="1" smtClean="0"/>
              <a:t>từ</a:t>
            </a:r>
            <a:r>
              <a:rPr lang="en-US" sz="1200" baseline="0" dirty="0" smtClean="0"/>
              <a:t> </a:t>
            </a:r>
            <a:r>
              <a:rPr lang="en-US" sz="1200" baseline="0" dirty="0" err="1" smtClean="0"/>
              <a:t>thời</a:t>
            </a:r>
            <a:r>
              <a:rPr lang="en-US" sz="1200" baseline="0" dirty="0" smtClean="0"/>
              <a:t> </a:t>
            </a:r>
            <a:r>
              <a:rPr lang="en-US" sz="1200" baseline="0" dirty="0" err="1" smtClean="0"/>
              <a:t>gian</a:t>
            </a:r>
            <a:r>
              <a:rPr lang="en-US" sz="1200" baseline="0" dirty="0" smtClean="0"/>
              <a:t> </a:t>
            </a:r>
            <a:r>
              <a:rPr lang="en-US" sz="1200" baseline="0" dirty="0" err="1" smtClean="0"/>
              <a:t>điịnh</a:t>
            </a:r>
            <a:r>
              <a:rPr lang="en-US" sz="1200" baseline="0" dirty="0" smtClean="0"/>
              <a:t> </a:t>
            </a:r>
            <a:r>
              <a:rPr lang="en-US" sz="1200" baseline="0" dirty="0" err="1" smtClean="0"/>
              <a:t>nghĩa</a:t>
            </a:r>
            <a:r>
              <a:rPr lang="en-US" sz="1200" baseline="0" dirty="0" smtClean="0"/>
              <a:t> </a:t>
            </a:r>
            <a:r>
              <a:rPr lang="en-US" sz="1200" baseline="0" dirty="0" err="1" smtClean="0"/>
              <a:t>cho</a:t>
            </a:r>
            <a:r>
              <a:rPr lang="en-US" sz="1200" baseline="0" dirty="0" smtClean="0"/>
              <a:t> Sprint, </a:t>
            </a:r>
            <a:r>
              <a:rPr lang="en-US" sz="1200" baseline="0" dirty="0" err="1" smtClean="0"/>
              <a:t>thông</a:t>
            </a:r>
            <a:r>
              <a:rPr lang="en-US" sz="1200" baseline="0" dirty="0" smtClean="0"/>
              <a:t> </a:t>
            </a:r>
            <a:r>
              <a:rPr lang="en-US" sz="1200" baseline="0" dirty="0" err="1" smtClean="0"/>
              <a:t>thường</a:t>
            </a:r>
            <a:r>
              <a:rPr lang="en-US" sz="1200" baseline="0" dirty="0" smtClean="0"/>
              <a:t> </a:t>
            </a:r>
            <a:r>
              <a:rPr lang="en-US" sz="1200" baseline="0" dirty="0" err="1" smtClean="0"/>
              <a:t>là</a:t>
            </a:r>
            <a:r>
              <a:rPr lang="en-US" sz="1200" baseline="0" dirty="0" smtClean="0"/>
              <a:t> </a:t>
            </a:r>
            <a:r>
              <a:rPr lang="en-US" sz="1200" baseline="0" dirty="0" err="1" smtClean="0"/>
              <a:t>bắt</a:t>
            </a:r>
            <a:r>
              <a:rPr lang="en-US" sz="1200" baseline="0" dirty="0" smtClean="0"/>
              <a:t> </a:t>
            </a:r>
            <a:r>
              <a:rPr lang="en-US" sz="1200" baseline="0" dirty="0" err="1" smtClean="0"/>
              <a:t>đầu</a:t>
            </a:r>
            <a:r>
              <a:rPr lang="en-US" sz="1200" baseline="0" dirty="0" smtClean="0"/>
              <a:t> </a:t>
            </a:r>
            <a:r>
              <a:rPr lang="en-US" sz="1200" baseline="0" dirty="0" err="1" smtClean="0"/>
              <a:t>và</a:t>
            </a:r>
            <a:r>
              <a:rPr lang="en-US" sz="1200" baseline="0" dirty="0" smtClean="0"/>
              <a:t> </a:t>
            </a:r>
            <a:r>
              <a:rPr lang="en-US" sz="1200" baseline="0" dirty="0" err="1" smtClean="0"/>
              <a:t>kết</a:t>
            </a:r>
            <a:r>
              <a:rPr lang="en-US" sz="1200" baseline="0" dirty="0" smtClean="0"/>
              <a:t> </a:t>
            </a:r>
            <a:r>
              <a:rPr lang="en-US" sz="1200" baseline="0" dirty="0" err="1" smtClean="0"/>
              <a:t>thúc</a:t>
            </a:r>
            <a:r>
              <a:rPr lang="en-US" sz="1200" baseline="0" dirty="0" smtClean="0"/>
              <a:t> </a:t>
            </a:r>
            <a:r>
              <a:rPr lang="en-US" sz="1200" baseline="0" dirty="0" err="1" smtClean="0"/>
              <a:t>của</a:t>
            </a:r>
            <a:r>
              <a:rPr lang="en-US" sz="1200" baseline="0" dirty="0" smtClean="0"/>
              <a:t> </a:t>
            </a:r>
            <a:r>
              <a:rPr lang="en-US" sz="1200" baseline="0" dirty="0" err="1" smtClean="0"/>
              <a:t>một</a:t>
            </a:r>
            <a:r>
              <a:rPr lang="en-US" sz="1200" baseline="0" dirty="0" smtClean="0"/>
              <a:t> </a:t>
            </a:r>
            <a:r>
              <a:rPr lang="en-US" sz="1200" baseline="0" dirty="0" err="1" smtClean="0"/>
              <a:t>tháng</a:t>
            </a:r>
            <a:endParaRPr lang="en-US" sz="1200" baseline="0"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sz="1200" b="1" dirty="0" err="1" smtClean="0"/>
              <a:t>Làm</a:t>
            </a:r>
            <a:r>
              <a:rPr lang="en-US" sz="1200" b="1" dirty="0" smtClean="0"/>
              <a:t> </a:t>
            </a:r>
            <a:r>
              <a:rPr lang="en-US" sz="1200" b="1" dirty="0" err="1" smtClean="0"/>
              <a:t>sao</a:t>
            </a:r>
            <a:r>
              <a:rPr lang="en-US" sz="1200" b="1" dirty="0" smtClean="0"/>
              <a:t> </a:t>
            </a:r>
            <a:r>
              <a:rPr lang="en-US" sz="1200" b="1" dirty="0" err="1" smtClean="0"/>
              <a:t>để</a:t>
            </a:r>
            <a:r>
              <a:rPr lang="en-US" sz="1200" b="1" dirty="0" smtClean="0"/>
              <a:t> </a:t>
            </a:r>
            <a:r>
              <a:rPr lang="en-US" sz="1200" b="1" dirty="0" err="1" smtClean="0"/>
              <a:t>đánh</a:t>
            </a:r>
            <a:r>
              <a:rPr lang="en-US" sz="1200" b="1" dirty="0" smtClean="0"/>
              <a:t> </a:t>
            </a:r>
            <a:r>
              <a:rPr lang="en-US" sz="1200" b="1" dirty="0" err="1" smtClean="0"/>
              <a:t>giá</a:t>
            </a:r>
            <a:r>
              <a:rPr lang="en-US" sz="1200" b="1"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 </a:t>
            </a:r>
            <a:r>
              <a:rPr lang="en-US" sz="1200" b="0" dirty="0" err="1" smtClean="0"/>
              <a:t>Căn</a:t>
            </a:r>
            <a:r>
              <a:rPr lang="en-US" sz="1200" b="0" baseline="0" dirty="0" smtClean="0"/>
              <a:t> </a:t>
            </a:r>
            <a:r>
              <a:rPr lang="en-US" sz="1200" b="0" baseline="0" dirty="0" err="1" smtClean="0"/>
              <a:t>cứ</a:t>
            </a:r>
            <a:r>
              <a:rPr lang="en-US" sz="1200" b="0" baseline="0" dirty="0" smtClean="0"/>
              <a:t> </a:t>
            </a:r>
            <a:r>
              <a:rPr lang="en-US" sz="1200" b="0" baseline="0" dirty="0" err="1" smtClean="0"/>
              <a:t>vào</a:t>
            </a:r>
            <a:r>
              <a:rPr lang="en-US" sz="1200" b="0" baseline="0" dirty="0" smtClean="0"/>
              <a:t> </a:t>
            </a:r>
            <a:r>
              <a:rPr lang="en-US" sz="1200" b="0" baseline="0" dirty="0" err="1" smtClean="0"/>
              <a:t>tương</a:t>
            </a:r>
            <a:r>
              <a:rPr lang="en-US" sz="1200" b="0" baseline="0" dirty="0" smtClean="0"/>
              <a:t> </a:t>
            </a:r>
            <a:r>
              <a:rPr lang="en-US" sz="1200" b="0" baseline="0" dirty="0" err="1" smtClean="0"/>
              <a:t>quan</a:t>
            </a:r>
            <a:r>
              <a:rPr lang="en-US" sz="1200" b="0" baseline="0" dirty="0" smtClean="0"/>
              <a:t> </a:t>
            </a:r>
            <a:r>
              <a:rPr lang="en-US" sz="1200" b="0" baseline="0" dirty="0" err="1" smtClean="0"/>
              <a:t>của</a:t>
            </a:r>
            <a:r>
              <a:rPr lang="en-US" sz="1200" b="0" baseline="0" dirty="0" smtClean="0"/>
              <a:t> expect complete </a:t>
            </a:r>
            <a:r>
              <a:rPr lang="en-US" sz="1200" b="0" baseline="0" dirty="0" err="1" smtClean="0"/>
              <a:t>với</a:t>
            </a:r>
            <a:r>
              <a:rPr lang="en-US" sz="1200" b="0" baseline="0" dirty="0" smtClean="0"/>
              <a:t> </a:t>
            </a:r>
            <a:r>
              <a:rPr lang="en-US" sz="1200" b="0" baseline="0" dirty="0" err="1" smtClean="0"/>
              <a:t>đường</a:t>
            </a:r>
            <a:r>
              <a:rPr lang="en-US" sz="1200" b="0" baseline="0" dirty="0" smtClean="0"/>
              <a:t> ideal </a:t>
            </a:r>
            <a:r>
              <a:rPr lang="en-US" sz="1200" b="0" baseline="0" dirty="0" err="1" smtClean="0"/>
              <a:t>màu</a:t>
            </a:r>
            <a:r>
              <a:rPr lang="en-US" sz="1200" b="0" baseline="0" dirty="0" smtClean="0"/>
              <a:t> cam:</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effectLst/>
              </a:rPr>
              <a:t>+ Actual Work Line is above the Ideal Work Line If the actual work line is above the ideal work line, it means that there is more work left than originally predicted and the project is behind schedule.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effectLst/>
              </a:rPr>
              <a:t>+ Actual Work Line is below the Ideal Work Line If the actual work line is below the ideal work line, it means that there is less work left than originally predicted and the project is ahead of schedule.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Để</a:t>
            </a:r>
            <a:r>
              <a:rPr lang="en-US" sz="1200" baseline="0" dirty="0" smtClean="0"/>
              <a:t> </a:t>
            </a:r>
            <a:r>
              <a:rPr lang="en-US" sz="1200" baseline="0" dirty="0" err="1" smtClean="0"/>
              <a:t>đánh</a:t>
            </a:r>
            <a:r>
              <a:rPr lang="en-US" sz="1200" baseline="0" dirty="0" smtClean="0"/>
              <a:t> </a:t>
            </a:r>
            <a:r>
              <a:rPr lang="en-US" sz="1200" baseline="0" dirty="0" err="1" smtClean="0"/>
              <a:t>giá</a:t>
            </a:r>
            <a:r>
              <a:rPr lang="en-US" sz="1200" baseline="0" dirty="0" smtClean="0"/>
              <a:t> </a:t>
            </a:r>
            <a:r>
              <a:rPr lang="en-US" sz="1200" baseline="0" dirty="0" err="1" smtClean="0"/>
              <a:t>cách</a:t>
            </a:r>
            <a:r>
              <a:rPr lang="en-US" sz="1200" baseline="0" dirty="0" smtClean="0"/>
              <a:t> </a:t>
            </a:r>
            <a:r>
              <a:rPr lang="en-US" sz="1200" baseline="0" dirty="0" err="1" smtClean="0"/>
              <a:t>vận</a:t>
            </a:r>
            <a:r>
              <a:rPr lang="en-US" sz="1200" baseline="0" dirty="0" smtClean="0"/>
              <a:t> </a:t>
            </a:r>
            <a:r>
              <a:rPr lang="en-US" sz="1200" baseline="0" dirty="0" err="1" smtClean="0"/>
              <a:t>hành</a:t>
            </a:r>
            <a:r>
              <a:rPr lang="en-US" sz="1200" baseline="0" dirty="0" smtClean="0"/>
              <a:t> </a:t>
            </a:r>
            <a:r>
              <a:rPr lang="en-US" sz="1200" baseline="0" dirty="0" err="1" smtClean="0"/>
              <a:t>của</a:t>
            </a:r>
            <a:r>
              <a:rPr lang="en-US" sz="1200" baseline="0" dirty="0" smtClean="0"/>
              <a:t> project </a:t>
            </a:r>
            <a:r>
              <a:rPr lang="en-US" sz="1200" baseline="0" dirty="0" err="1" smtClean="0"/>
              <a:t>cũng</a:t>
            </a:r>
            <a:r>
              <a:rPr lang="en-US" sz="1200" baseline="0" dirty="0" smtClean="0"/>
              <a:t> </a:t>
            </a:r>
            <a:r>
              <a:rPr lang="en-US" sz="1200" baseline="0" dirty="0" err="1" smtClean="0"/>
              <a:t>có</a:t>
            </a:r>
            <a:r>
              <a:rPr lang="en-US" sz="1200" baseline="0" dirty="0" smtClean="0"/>
              <a:t> </a:t>
            </a:r>
            <a:r>
              <a:rPr lang="en-US" sz="1200" baseline="0" dirty="0" err="1" smtClean="0"/>
              <a:t>thể</a:t>
            </a:r>
            <a:r>
              <a:rPr lang="en-US" sz="1200" baseline="0" dirty="0" smtClean="0"/>
              <a:t> </a:t>
            </a:r>
            <a:r>
              <a:rPr lang="en-US" sz="1200" baseline="0" dirty="0" err="1" smtClean="0"/>
              <a:t>dựa</a:t>
            </a:r>
            <a:r>
              <a:rPr lang="en-US" sz="1200" baseline="0" dirty="0" smtClean="0"/>
              <a:t> </a:t>
            </a:r>
            <a:r>
              <a:rPr lang="en-US" sz="1200" baseline="0" dirty="0" err="1" smtClean="0"/>
              <a:t>vào</a:t>
            </a:r>
            <a:r>
              <a:rPr lang="en-US" sz="1200" baseline="0" dirty="0" smtClean="0"/>
              <a:t> chart </a:t>
            </a:r>
            <a:r>
              <a:rPr lang="en-US" sz="1200" baseline="0" dirty="0" err="1" smtClean="0"/>
              <a:t>này</a:t>
            </a:r>
            <a:r>
              <a:rPr lang="en-US" sz="1200" baseline="0" dirty="0" smtClean="0"/>
              <a:t>, </a:t>
            </a:r>
            <a:r>
              <a:rPr lang="en-US" sz="1200" baseline="0" dirty="0" err="1" smtClean="0"/>
              <a:t>đường</a:t>
            </a:r>
            <a:r>
              <a:rPr lang="en-US" sz="1200" baseline="0" dirty="0" smtClean="0"/>
              <a:t> </a:t>
            </a:r>
            <a:r>
              <a:rPr lang="en-US" sz="1200" baseline="0" dirty="0" err="1" smtClean="0"/>
              <a:t>màu</a:t>
            </a:r>
            <a:r>
              <a:rPr lang="en-US" sz="1200" baseline="0" dirty="0" smtClean="0"/>
              <a:t> </a:t>
            </a:r>
            <a:r>
              <a:rPr lang="en-US" sz="1200" baseline="0" dirty="0" err="1" smtClean="0"/>
              <a:t>xanh</a:t>
            </a:r>
            <a:r>
              <a:rPr lang="en-US" sz="1200" baseline="0" dirty="0" smtClean="0"/>
              <a:t> </a:t>
            </a:r>
            <a:r>
              <a:rPr lang="en-US" sz="1200" baseline="0" dirty="0" err="1" smtClean="0"/>
              <a:t>biến</a:t>
            </a:r>
            <a:r>
              <a:rPr lang="en-US" sz="1200" baseline="0" dirty="0" smtClean="0"/>
              <a:t> </a:t>
            </a:r>
            <a:r>
              <a:rPr lang="en-US" sz="1200" baseline="0" dirty="0" err="1" smtClean="0"/>
              <a:t>động</a:t>
            </a:r>
            <a:r>
              <a:rPr lang="en-US" sz="1200" baseline="0" dirty="0" smtClean="0"/>
              <a:t> </a:t>
            </a:r>
            <a:r>
              <a:rPr lang="en-US" sz="1200" baseline="0" dirty="0" err="1" smtClean="0"/>
              <a:t>nhiều</a:t>
            </a:r>
            <a:r>
              <a:rPr lang="en-US" sz="1200" baseline="0" dirty="0" smtClean="0"/>
              <a:t> hay </a:t>
            </a:r>
            <a:r>
              <a:rPr lang="en-US" sz="1200" baseline="0" dirty="0" err="1" smtClean="0"/>
              <a:t>ít</a:t>
            </a:r>
            <a:r>
              <a:rPr lang="en-US" sz="1200" baseline="0" dirty="0" smtClean="0"/>
              <a:t> so </a:t>
            </a:r>
            <a:r>
              <a:rPr lang="en-US" sz="1200" baseline="0" dirty="0" err="1" smtClean="0"/>
              <a:t>với</a:t>
            </a:r>
            <a:r>
              <a:rPr lang="en-US" sz="1200" baseline="0" dirty="0" smtClean="0"/>
              <a:t> </a:t>
            </a:r>
            <a:r>
              <a:rPr lang="en-US" sz="1200" baseline="0" dirty="0" err="1" smtClean="0"/>
              <a:t>đường</a:t>
            </a:r>
            <a:r>
              <a:rPr lang="en-US" sz="1200" baseline="0" dirty="0" smtClean="0"/>
              <a:t> </a:t>
            </a:r>
            <a:r>
              <a:rPr lang="en-US" sz="1200" baseline="0" dirty="0" err="1" smtClean="0"/>
              <a:t>màu</a:t>
            </a:r>
            <a:r>
              <a:rPr lang="en-US" sz="1200" baseline="0" dirty="0" smtClean="0"/>
              <a:t> cam; </a:t>
            </a:r>
            <a:r>
              <a:rPr lang="en-US" sz="1200" baseline="0" dirty="0" err="1" smtClean="0"/>
              <a:t>đường</a:t>
            </a:r>
            <a:r>
              <a:rPr lang="en-US" sz="1200" baseline="0" dirty="0" smtClean="0"/>
              <a:t> </a:t>
            </a:r>
            <a:r>
              <a:rPr lang="en-US" sz="1200" baseline="0" dirty="0" err="1" smtClean="0"/>
              <a:t>màu</a:t>
            </a:r>
            <a:r>
              <a:rPr lang="en-US" sz="1200" baseline="0" dirty="0" smtClean="0"/>
              <a:t> </a:t>
            </a:r>
            <a:r>
              <a:rPr lang="en-US" sz="1200" baseline="0" dirty="0" err="1" smtClean="0"/>
              <a:t>xám</a:t>
            </a:r>
            <a:r>
              <a:rPr lang="en-US" sz="1200" baseline="0" dirty="0" smtClean="0"/>
              <a:t> </a:t>
            </a:r>
            <a:r>
              <a:rPr lang="en-US" sz="1200" baseline="0" dirty="0" err="1" smtClean="0"/>
              <a:t>cũng</a:t>
            </a:r>
            <a:r>
              <a:rPr lang="en-US" sz="1200" baseline="0" dirty="0" smtClean="0"/>
              <a:t> </a:t>
            </a:r>
            <a:r>
              <a:rPr lang="en-US" sz="1200" baseline="0" dirty="0" err="1" smtClean="0"/>
              <a:t>cho</a:t>
            </a:r>
            <a:r>
              <a:rPr lang="en-US" sz="1200" baseline="0" dirty="0" smtClean="0"/>
              <a:t> </a:t>
            </a:r>
            <a:r>
              <a:rPr lang="en-US" sz="1200" baseline="0" dirty="0" err="1" smtClean="0"/>
              <a:t>biết</a:t>
            </a:r>
            <a:r>
              <a:rPr lang="en-US" sz="1200" baseline="0" dirty="0" smtClean="0"/>
              <a:t> </a:t>
            </a:r>
            <a:r>
              <a:rPr lang="en-US" sz="1200" baseline="0" dirty="0" err="1" smtClean="0"/>
              <a:t>việc</a:t>
            </a:r>
            <a:r>
              <a:rPr lang="en-US" sz="1200" baseline="0" dirty="0" smtClean="0"/>
              <a:t> </a:t>
            </a:r>
            <a:r>
              <a:rPr lang="en-US" sz="1200" baseline="0" dirty="0" err="1" smtClean="0"/>
              <a:t>lên</a:t>
            </a:r>
            <a:r>
              <a:rPr lang="en-US" sz="1200" baseline="0" dirty="0" smtClean="0"/>
              <a:t> </a:t>
            </a:r>
            <a:r>
              <a:rPr lang="en-US" sz="1200" baseline="0" dirty="0" err="1" smtClean="0"/>
              <a:t>kế</a:t>
            </a:r>
            <a:r>
              <a:rPr lang="en-US" sz="1200" baseline="0" dirty="0" smtClean="0"/>
              <a:t> </a:t>
            </a:r>
            <a:r>
              <a:rPr lang="en-US" sz="1200" baseline="0" dirty="0" err="1" smtClean="0"/>
              <a:t>hoach</a:t>
            </a:r>
            <a:r>
              <a:rPr lang="en-US" sz="1200" baseline="0" dirty="0" smtClean="0"/>
              <a:t> estimate </a:t>
            </a:r>
            <a:r>
              <a:rPr lang="en-US" sz="1200" baseline="0" dirty="0" err="1" smtClean="0"/>
              <a:t>có</a:t>
            </a:r>
            <a:r>
              <a:rPr lang="en-US" sz="1200" baseline="0" dirty="0" smtClean="0"/>
              <a:t> </a:t>
            </a:r>
            <a:r>
              <a:rPr lang="en-US" sz="1200" baseline="0" dirty="0" err="1" smtClean="0"/>
              <a:t>tốt</a:t>
            </a:r>
            <a:r>
              <a:rPr lang="en-US" sz="1200" baseline="0" dirty="0" smtClean="0"/>
              <a:t> hay </a:t>
            </a:r>
            <a:r>
              <a:rPr lang="en-US" sz="1200" baseline="0" dirty="0" err="1" smtClean="0"/>
              <a:t>không</a:t>
            </a:r>
            <a:r>
              <a:rPr lang="en-US" sz="1200" baseline="0" dirty="0" smtClean="0"/>
              <a:t>, </a:t>
            </a:r>
            <a:r>
              <a:rPr lang="en-US" sz="1200" baseline="0" dirty="0" err="1" smtClean="0"/>
              <a:t>bị</a:t>
            </a:r>
            <a:r>
              <a:rPr lang="en-US" sz="1200" baseline="0" dirty="0" smtClean="0"/>
              <a:t> </a:t>
            </a:r>
            <a:r>
              <a:rPr lang="en-US" sz="1200" baseline="0" dirty="0" err="1" smtClean="0"/>
              <a:t>thay</a:t>
            </a:r>
            <a:r>
              <a:rPr lang="en-US" sz="1200" baseline="0" dirty="0" smtClean="0"/>
              <a:t> </a:t>
            </a:r>
            <a:r>
              <a:rPr lang="en-US" sz="1200" baseline="0" dirty="0" err="1" smtClean="0"/>
              <a:t>đổi</a:t>
            </a:r>
            <a:r>
              <a:rPr lang="en-US" sz="1200" baseline="0" dirty="0" smtClean="0"/>
              <a:t> </a:t>
            </a:r>
            <a:r>
              <a:rPr lang="en-US" sz="1200" baseline="0" dirty="0" err="1" smtClean="0"/>
              <a:t>nhiều</a:t>
            </a:r>
            <a:r>
              <a:rPr lang="en-US" sz="1200" baseline="0" dirty="0" smtClean="0"/>
              <a:t> hay </a:t>
            </a:r>
            <a:r>
              <a:rPr lang="en-US" sz="1200" baseline="0" dirty="0" err="1" smtClean="0"/>
              <a:t>không</a:t>
            </a:r>
            <a:r>
              <a:rPr lang="en-US" sz="1200" baseline="0" dirty="0" smtClean="0"/>
              <a:t> ?</a:t>
            </a:r>
            <a:endParaRPr lang="en-US" sz="1200"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sz="1200" dirty="0" smtClean="0"/>
          </a:p>
          <a:p>
            <a:endParaRPr lang="en-US" dirty="0"/>
          </a:p>
        </p:txBody>
      </p:sp>
      <p:sp>
        <p:nvSpPr>
          <p:cNvPr id="4" name="Slide Number Placeholder 3"/>
          <p:cNvSpPr>
            <a:spLocks noGrp="1"/>
          </p:cNvSpPr>
          <p:nvPr>
            <p:ph type="sldNum" sz="quarter" idx="10"/>
          </p:nvPr>
        </p:nvSpPr>
        <p:spPr/>
        <p:txBody>
          <a:bodyPr/>
          <a:lstStyle/>
          <a:p>
            <a:fld id="{5ED3E5BD-80C5-4983-9289-C64A6881F739}" type="slidenum">
              <a:rPr lang="en-US" smtClean="0"/>
              <a:t>7</a:t>
            </a:fld>
            <a:endParaRPr lang="en-US"/>
          </a:p>
        </p:txBody>
      </p:sp>
    </p:spTree>
    <p:extLst>
      <p:ext uri="{BB962C8B-B14F-4D97-AF65-F5344CB8AC3E}">
        <p14:creationId xmlns:p14="http://schemas.microsoft.com/office/powerpoint/2010/main" val="3250211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1. </a:t>
            </a:r>
            <a:r>
              <a:rPr lang="en-US" dirty="0" smtClean="0"/>
              <a:t>burn up chart clearly shows work completed and project scope. It is an effective tool for communicating to the project stakeholders and clients how the extra feature requests they are asking for will affect the deadline, and at the same time for reassuring them that good progress is being made</a:t>
            </a:r>
          </a:p>
          <a:p>
            <a:endParaRPr lang="en-US" dirty="0"/>
          </a:p>
        </p:txBody>
      </p:sp>
      <p:sp>
        <p:nvSpPr>
          <p:cNvPr id="4" name="Slide Number Placeholder 3"/>
          <p:cNvSpPr>
            <a:spLocks noGrp="1"/>
          </p:cNvSpPr>
          <p:nvPr>
            <p:ph type="sldNum" sz="quarter" idx="10"/>
          </p:nvPr>
        </p:nvSpPr>
        <p:spPr/>
        <p:txBody>
          <a:bodyPr/>
          <a:lstStyle/>
          <a:p>
            <a:fld id="{5ED3E5BD-80C5-4983-9289-C64A6881F739}" type="slidenum">
              <a:rPr lang="en-US" smtClean="0"/>
              <a:t>8</a:t>
            </a:fld>
            <a:endParaRPr lang="en-US"/>
          </a:p>
        </p:txBody>
      </p:sp>
    </p:spTree>
    <p:extLst>
      <p:ext uri="{BB962C8B-B14F-4D97-AF65-F5344CB8AC3E}">
        <p14:creationId xmlns:p14="http://schemas.microsoft.com/office/powerpoint/2010/main" val="2589112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00150"/>
            <a:ext cx="7772400" cy="1102519"/>
          </a:xfrm>
        </p:spPr>
        <p:txBody>
          <a:bodyPr/>
          <a:lstStyle/>
          <a:p>
            <a:r>
              <a:rPr lang="en-US" smtClean="0"/>
              <a:t>Click to edit Master title style</a:t>
            </a:r>
            <a:endParaRPr lang="en-US" dirty="0"/>
          </a:p>
        </p:txBody>
      </p:sp>
      <p:sp>
        <p:nvSpPr>
          <p:cNvPr id="3" name="Subtitle 2"/>
          <p:cNvSpPr>
            <a:spLocks noGrp="1"/>
          </p:cNvSpPr>
          <p:nvPr>
            <p:ph type="subTitle" idx="1"/>
          </p:nvPr>
        </p:nvSpPr>
        <p:spPr>
          <a:xfrm>
            <a:off x="685800" y="2114550"/>
            <a:ext cx="6400800" cy="1314450"/>
          </a:xfrm>
        </p:spPr>
        <p:txBody>
          <a:bodyPr>
            <a:normAutofit/>
          </a:bodyPr>
          <a:lstStyle>
            <a:lvl1pPr marL="0" indent="0" algn="l">
              <a:buNone/>
              <a:defRPr sz="25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6019800" y="4507706"/>
            <a:ext cx="1143000" cy="273844"/>
          </a:xfrm>
        </p:spPr>
        <p:txBody>
          <a:bodyPr/>
          <a:lstStyle/>
          <a:p>
            <a:fld id="{8B2CD266-03A8-4D92-8BE6-C5D7FBD1639F}" type="datetime1">
              <a:rPr lang="en-US" smtClean="0"/>
              <a:t>8/24/2018</a:t>
            </a:fld>
            <a:endParaRPr lang="en-US" dirty="0"/>
          </a:p>
        </p:txBody>
      </p:sp>
      <p:sp>
        <p:nvSpPr>
          <p:cNvPr id="5" name="Footer Placeholder 4"/>
          <p:cNvSpPr>
            <a:spLocks noGrp="1"/>
          </p:cNvSpPr>
          <p:nvPr>
            <p:ph type="ftr" sz="quarter" idx="11"/>
          </p:nvPr>
        </p:nvSpPr>
        <p:spPr>
          <a:xfrm>
            <a:off x="762000" y="4507706"/>
            <a:ext cx="2895600" cy="273844"/>
          </a:xfrm>
        </p:spPr>
        <p:txBody>
          <a:bodyPr/>
          <a:lstStyle/>
          <a:p>
            <a:r>
              <a:rPr lang="vi-VN" smtClean="0"/>
              <a:t>Hướng dẫn sử dũng mẫu báo cáo</a:t>
            </a:r>
            <a:endParaRPr lang="en-US" dirty="0"/>
          </a:p>
        </p:txBody>
      </p:sp>
      <p:sp>
        <p:nvSpPr>
          <p:cNvPr id="6" name="Slide Number Placeholder 5"/>
          <p:cNvSpPr>
            <a:spLocks noGrp="1"/>
          </p:cNvSpPr>
          <p:nvPr>
            <p:ph type="sldNum" sz="quarter" idx="12"/>
          </p:nvPr>
        </p:nvSpPr>
        <p:spPr>
          <a:xfrm>
            <a:off x="152400" y="4507706"/>
            <a:ext cx="457200" cy="273844"/>
          </a:xfrm>
        </p:spPr>
        <p:txBody>
          <a:bodyPr/>
          <a:lstStyle/>
          <a:p>
            <a:fld id="{D1E92608-F581-40EA-8D91-AF1134355C16}" type="slidenum">
              <a:rPr lang="en-US" smtClean="0"/>
              <a:t>‹#›</a:t>
            </a:fld>
            <a:endParaRPr lang="en-US" dirty="0"/>
          </a:p>
        </p:txBody>
      </p:sp>
    </p:spTree>
    <p:extLst>
      <p:ext uri="{BB962C8B-B14F-4D97-AF65-F5344CB8AC3E}">
        <p14:creationId xmlns:p14="http://schemas.microsoft.com/office/powerpoint/2010/main" val="55009760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ACE3294-9D42-4037-B8B9-4CFCA3DBDC4E}" type="datetime1">
              <a:rPr lang="en-US" smtClean="0"/>
              <a:t>8/24/2018</a:t>
            </a:fld>
            <a:endParaRPr lang="en-US"/>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313146550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135A16-17C8-4F3D-BFF1-A27B18B5FA7B}" type="datetime1">
              <a:rPr lang="en-US" smtClean="0"/>
              <a:t>8/24/2018</a:t>
            </a:fld>
            <a:endParaRPr lang="en-US"/>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1156769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sz="2500">
                <a:solidFill>
                  <a:srgbClr val="4F5153"/>
                </a:solidFill>
              </a:defRPr>
            </a:lvl1pPr>
            <a:lvl2pPr>
              <a:defRPr sz="2400">
                <a:solidFill>
                  <a:schemeClr val="accent1"/>
                </a:solidFill>
              </a:defRPr>
            </a:lvl2pPr>
            <a:lvl3pPr>
              <a:defRPr sz="2300">
                <a:solidFill>
                  <a:schemeClr val="accent1"/>
                </a:solidFill>
              </a:defRPr>
            </a:lvl3pPr>
            <a:lvl4pPr>
              <a:defRPr sz="2200">
                <a:solidFill>
                  <a:schemeClr val="accent1"/>
                </a:solidFill>
              </a:defRPr>
            </a:lvl4pPr>
            <a:lvl5pPr>
              <a:defRPr sz="2100">
                <a:solidFill>
                  <a:schemeClr val="accent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88657645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7F4BE84-5531-4412-AAF4-11C13F14BF87}" type="datetime1">
              <a:rPr lang="en-US" smtClean="0"/>
              <a:t>8/24/2018</a:t>
            </a:fld>
            <a:endParaRPr lang="en-US"/>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109111950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B98EC4-F9DD-4DC6-A026-317AF344EF8B}" type="datetime1">
              <a:rPr lang="en-US" smtClean="0"/>
              <a:t>8/24/2018</a:t>
            </a:fld>
            <a:endParaRPr lang="en-US"/>
          </a:p>
        </p:txBody>
      </p:sp>
      <p:sp>
        <p:nvSpPr>
          <p:cNvPr id="6" name="Footer Placeholder 5"/>
          <p:cNvSpPr>
            <a:spLocks noGrp="1"/>
          </p:cNvSpPr>
          <p:nvPr>
            <p:ph type="ftr" sz="quarter" idx="11"/>
          </p:nvPr>
        </p:nvSpPr>
        <p:spPr/>
        <p:txBody>
          <a:bodyPr/>
          <a:lstStyle/>
          <a:p>
            <a:r>
              <a:rPr lang="vi-VN" smtClean="0"/>
              <a:t>Hướng dẫn sử dũng mẫu báo cáo</a:t>
            </a:r>
            <a:endParaRPr lang="en-US"/>
          </a:p>
        </p:txBody>
      </p:sp>
      <p:sp>
        <p:nvSpPr>
          <p:cNvPr id="7" name="Slide Number Placeholder 6"/>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115609077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79928F7-EAAD-4EBC-8C12-41655038D880}" type="datetime1">
              <a:rPr lang="en-US" smtClean="0"/>
              <a:t>8/24/2018</a:t>
            </a:fld>
            <a:endParaRPr lang="en-US"/>
          </a:p>
        </p:txBody>
      </p:sp>
      <p:sp>
        <p:nvSpPr>
          <p:cNvPr id="8" name="Footer Placeholder 7"/>
          <p:cNvSpPr>
            <a:spLocks noGrp="1"/>
          </p:cNvSpPr>
          <p:nvPr>
            <p:ph type="ftr" sz="quarter" idx="11"/>
          </p:nvPr>
        </p:nvSpPr>
        <p:spPr/>
        <p:txBody>
          <a:bodyPr/>
          <a:lstStyle/>
          <a:p>
            <a:r>
              <a:rPr lang="vi-VN" smtClean="0"/>
              <a:t>Hướng dẫn sử dũng mẫu báo cáo</a:t>
            </a:r>
            <a:endParaRPr lang="en-US"/>
          </a:p>
        </p:txBody>
      </p:sp>
      <p:sp>
        <p:nvSpPr>
          <p:cNvPr id="9" name="Slide Number Placeholder 8"/>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158112132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7B0486F-693C-4505-B46F-2D37D70613EC}" type="datetime1">
              <a:rPr lang="en-US" smtClean="0"/>
              <a:t>8/24/2018</a:t>
            </a:fld>
            <a:endParaRPr lang="en-US"/>
          </a:p>
        </p:txBody>
      </p:sp>
      <p:sp>
        <p:nvSpPr>
          <p:cNvPr id="4" name="Footer Placeholder 3"/>
          <p:cNvSpPr>
            <a:spLocks noGrp="1"/>
          </p:cNvSpPr>
          <p:nvPr>
            <p:ph type="ftr" sz="quarter" idx="11"/>
          </p:nvPr>
        </p:nvSpPr>
        <p:spPr/>
        <p:txBody>
          <a:bodyPr/>
          <a:lstStyle/>
          <a:p>
            <a:r>
              <a:rPr lang="vi-VN" smtClean="0"/>
              <a:t>Hướng dẫn sử dũng mẫu báo cáo</a:t>
            </a:r>
            <a:endParaRPr lang="en-US"/>
          </a:p>
        </p:txBody>
      </p:sp>
      <p:sp>
        <p:nvSpPr>
          <p:cNvPr id="5" name="Slide Number Placeholder 4"/>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24006869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CDDF86-852B-4406-BB73-C84EFAE85933}" type="datetime1">
              <a:rPr lang="en-US" smtClean="0"/>
              <a:t>8/24/2018</a:t>
            </a:fld>
            <a:endParaRPr lang="en-US"/>
          </a:p>
        </p:txBody>
      </p:sp>
      <p:sp>
        <p:nvSpPr>
          <p:cNvPr id="3" name="Footer Placeholder 2"/>
          <p:cNvSpPr>
            <a:spLocks noGrp="1"/>
          </p:cNvSpPr>
          <p:nvPr>
            <p:ph type="ftr" sz="quarter" idx="11"/>
          </p:nvPr>
        </p:nvSpPr>
        <p:spPr/>
        <p:txBody>
          <a:bodyPr/>
          <a:lstStyle/>
          <a:p>
            <a:r>
              <a:rPr lang="vi-VN" smtClean="0"/>
              <a:t>Hướng dẫn sử dũng mẫu báo cáo</a:t>
            </a:r>
            <a:endParaRPr lang="en-US"/>
          </a:p>
        </p:txBody>
      </p:sp>
      <p:sp>
        <p:nvSpPr>
          <p:cNvPr id="4" name="Slide Number Placeholder 3"/>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3862969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428E27-29ED-4AF5-9BEA-5BE6008435B7}" type="datetime1">
              <a:rPr lang="en-US" smtClean="0"/>
              <a:t>8/24/2018</a:t>
            </a:fld>
            <a:endParaRPr lang="en-US"/>
          </a:p>
        </p:txBody>
      </p:sp>
      <p:sp>
        <p:nvSpPr>
          <p:cNvPr id="6" name="Footer Placeholder 5"/>
          <p:cNvSpPr>
            <a:spLocks noGrp="1"/>
          </p:cNvSpPr>
          <p:nvPr>
            <p:ph type="ftr" sz="quarter" idx="11"/>
          </p:nvPr>
        </p:nvSpPr>
        <p:spPr/>
        <p:txBody>
          <a:bodyPr/>
          <a:lstStyle/>
          <a:p>
            <a:r>
              <a:rPr lang="vi-VN" smtClean="0"/>
              <a:t>Hướng dẫn sử dũng mẫu báo cáo</a:t>
            </a:r>
            <a:endParaRPr lang="en-US"/>
          </a:p>
        </p:txBody>
      </p:sp>
      <p:sp>
        <p:nvSpPr>
          <p:cNvPr id="7" name="Slide Number Placeholder 6"/>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680895166"/>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AA8848-6B14-4521-AA4D-10C8017A51D1}" type="datetime1">
              <a:rPr lang="en-US" smtClean="0"/>
              <a:t>8/24/2018</a:t>
            </a:fld>
            <a:endParaRPr lang="en-US"/>
          </a:p>
        </p:txBody>
      </p:sp>
      <p:sp>
        <p:nvSpPr>
          <p:cNvPr id="6" name="Footer Placeholder 5"/>
          <p:cNvSpPr>
            <a:spLocks noGrp="1"/>
          </p:cNvSpPr>
          <p:nvPr>
            <p:ph type="ftr" sz="quarter" idx="11"/>
          </p:nvPr>
        </p:nvSpPr>
        <p:spPr/>
        <p:txBody>
          <a:bodyPr/>
          <a:lstStyle/>
          <a:p>
            <a:r>
              <a:rPr lang="vi-VN" smtClean="0"/>
              <a:t>Hướng dẫn sử dũng mẫu báo cáo</a:t>
            </a:r>
            <a:endParaRPr lang="en-US"/>
          </a:p>
        </p:txBody>
      </p:sp>
      <p:sp>
        <p:nvSpPr>
          <p:cNvPr id="7" name="Slide Number Placeholder 6"/>
          <p:cNvSpPr>
            <a:spLocks noGrp="1"/>
          </p:cNvSpPr>
          <p:nvPr>
            <p:ph type="sldNum" sz="quarter" idx="12"/>
          </p:nvPr>
        </p:nvSpPr>
        <p:spPr/>
        <p:txBody>
          <a:bodyPr/>
          <a:lstStyle/>
          <a:p>
            <a:fld id="{D1E92608-F581-40EA-8D91-AF1134355C16}" type="slidenum">
              <a:rPr lang="en-US" smtClean="0"/>
              <a:t>‹#›</a:t>
            </a:fld>
            <a:endParaRPr lang="en-US"/>
          </a:p>
        </p:txBody>
      </p:sp>
    </p:spTree>
    <p:extLst>
      <p:ext uri="{BB962C8B-B14F-4D97-AF65-F5344CB8AC3E}">
        <p14:creationId xmlns:p14="http://schemas.microsoft.com/office/powerpoint/2010/main" val="238248472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200151"/>
            <a:ext cx="8229600" cy="297179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400800" y="4507706"/>
            <a:ext cx="8382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9005BF1-8D0E-4308-8AD4-D83929700104}" type="datetime1">
              <a:rPr lang="en-US" smtClean="0"/>
              <a:t>8/24/2018</a:t>
            </a:fld>
            <a:endParaRPr lang="en-US" dirty="0"/>
          </a:p>
        </p:txBody>
      </p:sp>
      <p:sp>
        <p:nvSpPr>
          <p:cNvPr id="5" name="Footer Placeholder 4"/>
          <p:cNvSpPr>
            <a:spLocks noGrp="1"/>
          </p:cNvSpPr>
          <p:nvPr>
            <p:ph type="ftr" sz="quarter" idx="3"/>
          </p:nvPr>
        </p:nvSpPr>
        <p:spPr>
          <a:xfrm>
            <a:off x="762000" y="4507706"/>
            <a:ext cx="2895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vi-VN" smtClean="0"/>
              <a:t>Hướng dẫn sử dũng mẫu báo cáo</a:t>
            </a:r>
            <a:endParaRPr lang="en-US" dirty="0"/>
          </a:p>
        </p:txBody>
      </p:sp>
      <p:sp>
        <p:nvSpPr>
          <p:cNvPr id="6" name="Slide Number Placeholder 5"/>
          <p:cNvSpPr>
            <a:spLocks noGrp="1"/>
          </p:cNvSpPr>
          <p:nvPr>
            <p:ph type="sldNum" sz="quarter" idx="4"/>
          </p:nvPr>
        </p:nvSpPr>
        <p:spPr>
          <a:xfrm>
            <a:off x="228600" y="4507706"/>
            <a:ext cx="4572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D1E92608-F581-40EA-8D91-AF1134355C16}" type="slidenum">
              <a:rPr lang="en-US" smtClean="0"/>
              <a:t>‹#›</a:t>
            </a:fld>
            <a:endParaRPr lang="en-US" dirty="0"/>
          </a:p>
        </p:txBody>
      </p:sp>
    </p:spTree>
    <p:extLst>
      <p:ext uri="{BB962C8B-B14F-4D97-AF65-F5344CB8AC3E}">
        <p14:creationId xmlns:p14="http://schemas.microsoft.com/office/powerpoint/2010/main" val="40527638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p:txStyles>
    <p:titleStyle>
      <a:lvl1pPr algn="l" defTabSz="914400" rtl="0" eaLnBrk="1" latinLnBrk="0" hangingPunct="1">
        <a:spcBef>
          <a:spcPct val="0"/>
        </a:spcBef>
        <a:buNone/>
        <a:defRPr sz="3500" kern="1200">
          <a:solidFill>
            <a:srgbClr val="007E7B"/>
          </a:solidFill>
          <a:latin typeface="Myriad Pro Light" pitchFamily="34" charset="0"/>
          <a:ea typeface="+mj-ea"/>
          <a:cs typeface="+mj-cs"/>
        </a:defRPr>
      </a:lvl1pPr>
    </p:titleStyle>
    <p:bodyStyle>
      <a:lvl1pPr marL="342900" indent="-342900" algn="l" defTabSz="914400" rtl="0" eaLnBrk="1" latinLnBrk="0" hangingPunct="1">
        <a:spcBef>
          <a:spcPct val="20000"/>
        </a:spcBef>
        <a:buClr>
          <a:srgbClr val="007E7B"/>
        </a:buClr>
        <a:buFont typeface="Wingdings" pitchFamily="2" charset="2"/>
        <a:buChar char="§"/>
        <a:defRPr sz="3200" kern="1200">
          <a:solidFill>
            <a:schemeClr val="tx1"/>
          </a:solidFill>
          <a:latin typeface="+mn-lt"/>
          <a:ea typeface="+mn-ea"/>
          <a:cs typeface="+mn-cs"/>
        </a:defRPr>
      </a:lvl1pPr>
      <a:lvl2pPr marL="742950" indent="-285750" algn="l" defTabSz="914400" rtl="0" eaLnBrk="1" latinLnBrk="0" hangingPunct="1">
        <a:spcBef>
          <a:spcPct val="20000"/>
        </a:spcBef>
        <a:buClr>
          <a:srgbClr val="007E7B"/>
        </a:buClr>
        <a:buFont typeface="Wingdings" pitchFamily="2" charset="2"/>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rgbClr val="007E7B"/>
        </a:buClr>
        <a:buFont typeface="Wingdings" pitchFamily="2" charset="2"/>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Clr>
          <a:srgbClr val="007E7B"/>
        </a:buClr>
        <a:buFont typeface="Wingdings" pitchFamily="2" charset="2"/>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Clr>
          <a:srgbClr val="007E7B"/>
        </a:buClr>
        <a:buFont typeface="Wingdings" pitchFamily="2" charset="2"/>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5400" dirty="0" smtClean="0"/>
              <a:t>RTC Chart</a:t>
            </a:r>
            <a:endParaRPr lang="en-US" sz="5400"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1868032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Estimate and Actual </a:t>
            </a:r>
            <a:r>
              <a:rPr lang="en-US" dirty="0" smtClean="0"/>
              <a:t>work</a:t>
            </a:r>
            <a:endParaRPr lang="en-US" dirty="0"/>
          </a:p>
        </p:txBody>
      </p:sp>
      <p:pic>
        <p:nvPicPr>
          <p:cNvPr id="7" name="Content Placeholder 6"/>
          <p:cNvPicPr>
            <a:picLocks noGrp="1" noChangeAspect="1"/>
          </p:cNvPicPr>
          <p:nvPr>
            <p:ph idx="1"/>
          </p:nvPr>
        </p:nvPicPr>
        <p:blipFill>
          <a:blip r:embed="rId2"/>
          <a:stretch>
            <a:fillRect/>
          </a:stretch>
        </p:blipFill>
        <p:spPr>
          <a:xfrm>
            <a:off x="4665515" y="1299566"/>
            <a:ext cx="3813467" cy="3129149"/>
          </a:xfrm>
          <a:prstGeom prst="rect">
            <a:avLst/>
          </a:prstGeom>
        </p:spPr>
      </p:pic>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10</a:t>
            </a:fld>
            <a:endParaRPr lang="en-US"/>
          </a:p>
        </p:txBody>
      </p:sp>
      <p:sp>
        <p:nvSpPr>
          <p:cNvPr id="8" name="Content Placeholder 2"/>
          <p:cNvSpPr txBox="1">
            <a:spLocks/>
          </p:cNvSpPr>
          <p:nvPr/>
        </p:nvSpPr>
        <p:spPr>
          <a:xfrm>
            <a:off x="457200" y="1299568"/>
            <a:ext cx="3706721" cy="297179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rgbClr val="007E7B"/>
              </a:buClr>
              <a:buFont typeface="Wingdings" pitchFamily="2" charset="2"/>
              <a:buChar char="§"/>
              <a:defRPr sz="2500" kern="1200">
                <a:solidFill>
                  <a:srgbClr val="4F5153"/>
                </a:solidFill>
                <a:latin typeface="+mn-lt"/>
                <a:ea typeface="+mn-ea"/>
                <a:cs typeface="+mn-cs"/>
              </a:defRPr>
            </a:lvl1pPr>
            <a:lvl2pPr marL="742950" indent="-285750" algn="l" defTabSz="914400" rtl="0" eaLnBrk="1" latinLnBrk="0" hangingPunct="1">
              <a:spcBef>
                <a:spcPct val="20000"/>
              </a:spcBef>
              <a:buClr>
                <a:srgbClr val="007E7B"/>
              </a:buClr>
              <a:buFont typeface="Wingdings" pitchFamily="2" charset="2"/>
              <a:buChar char="§"/>
              <a:defRPr sz="2400" kern="1200">
                <a:solidFill>
                  <a:schemeClr val="accent1"/>
                </a:solidFill>
                <a:latin typeface="+mn-lt"/>
                <a:ea typeface="+mn-ea"/>
                <a:cs typeface="+mn-cs"/>
              </a:defRPr>
            </a:lvl2pPr>
            <a:lvl3pPr marL="1143000" indent="-228600" algn="l" defTabSz="914400" rtl="0" eaLnBrk="1" latinLnBrk="0" hangingPunct="1">
              <a:spcBef>
                <a:spcPct val="20000"/>
              </a:spcBef>
              <a:buClr>
                <a:srgbClr val="007E7B"/>
              </a:buClr>
              <a:buFont typeface="Wingdings" pitchFamily="2" charset="2"/>
              <a:buChar char="§"/>
              <a:defRPr sz="2300" kern="1200">
                <a:solidFill>
                  <a:schemeClr val="accent1"/>
                </a:solidFill>
                <a:latin typeface="+mn-lt"/>
                <a:ea typeface="+mn-ea"/>
                <a:cs typeface="+mn-cs"/>
              </a:defRPr>
            </a:lvl3pPr>
            <a:lvl4pPr marL="1600200" indent="-228600" algn="l" defTabSz="914400" rtl="0" eaLnBrk="1" latinLnBrk="0" hangingPunct="1">
              <a:spcBef>
                <a:spcPct val="20000"/>
              </a:spcBef>
              <a:buClr>
                <a:srgbClr val="007E7B"/>
              </a:buClr>
              <a:buFont typeface="Wingdings" pitchFamily="2" charset="2"/>
              <a:buChar char="§"/>
              <a:defRPr sz="2200" kern="1200">
                <a:solidFill>
                  <a:schemeClr val="accent1"/>
                </a:solidFill>
                <a:latin typeface="+mn-lt"/>
                <a:ea typeface="+mn-ea"/>
                <a:cs typeface="+mn-cs"/>
              </a:defRPr>
            </a:lvl4pPr>
            <a:lvl5pPr marL="2057400" indent="-228600" algn="l" defTabSz="914400" rtl="0" eaLnBrk="1" latinLnBrk="0" hangingPunct="1">
              <a:spcBef>
                <a:spcPct val="20000"/>
              </a:spcBef>
              <a:buClr>
                <a:srgbClr val="007E7B"/>
              </a:buClr>
              <a:buFont typeface="Wingdings" pitchFamily="2" charset="2"/>
              <a:buChar char="§"/>
              <a:defRPr sz="2100" kern="1200">
                <a:solidFill>
                  <a:schemeClr val="accent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err="1" smtClean="0"/>
              <a:t>Thể</a:t>
            </a:r>
            <a:r>
              <a:rPr lang="en-US" sz="1800" dirty="0" smtClean="0"/>
              <a:t> </a:t>
            </a:r>
            <a:r>
              <a:rPr lang="en-US" sz="1800" dirty="0" err="1" smtClean="0"/>
              <a:t>hiện</a:t>
            </a:r>
            <a:r>
              <a:rPr lang="en-US" sz="1800" dirty="0" smtClean="0"/>
              <a:t> </a:t>
            </a:r>
            <a:r>
              <a:rPr lang="en-US" sz="1800" dirty="0" err="1" smtClean="0"/>
              <a:t>tương</a:t>
            </a:r>
            <a:r>
              <a:rPr lang="en-US" sz="1800" dirty="0" smtClean="0"/>
              <a:t> </a:t>
            </a:r>
            <a:r>
              <a:rPr lang="en-US" sz="1800" dirty="0" err="1" smtClean="0"/>
              <a:t>quan</a:t>
            </a:r>
            <a:r>
              <a:rPr lang="en-US" sz="1800" dirty="0" smtClean="0"/>
              <a:t> </a:t>
            </a:r>
            <a:r>
              <a:rPr lang="en-US" sz="1800" dirty="0" err="1" smtClean="0"/>
              <a:t>giữa</a:t>
            </a:r>
            <a:r>
              <a:rPr lang="en-US" sz="1800" dirty="0" smtClean="0"/>
              <a:t> </a:t>
            </a:r>
            <a:r>
              <a:rPr lang="en-US" sz="1800" dirty="0" err="1" smtClean="0"/>
              <a:t>thời</a:t>
            </a:r>
            <a:r>
              <a:rPr lang="en-US" sz="1800" dirty="0" smtClean="0"/>
              <a:t> </a:t>
            </a:r>
            <a:r>
              <a:rPr lang="en-US" sz="1800" dirty="0" err="1" smtClean="0"/>
              <a:t>gian</a:t>
            </a:r>
            <a:r>
              <a:rPr lang="en-US" sz="1800" dirty="0" smtClean="0"/>
              <a:t> </a:t>
            </a:r>
            <a:r>
              <a:rPr lang="en-US" sz="1800" dirty="0" err="1" smtClean="0"/>
              <a:t>theo</a:t>
            </a:r>
            <a:r>
              <a:rPr lang="en-US" sz="1800" dirty="0" smtClean="0"/>
              <a:t> </a:t>
            </a:r>
            <a:r>
              <a:rPr lang="en-US" sz="1800" dirty="0" err="1" smtClean="0"/>
              <a:t>kế</a:t>
            </a:r>
            <a:r>
              <a:rPr lang="en-US" sz="1800" dirty="0" smtClean="0"/>
              <a:t> </a:t>
            </a:r>
            <a:r>
              <a:rPr lang="en-US" sz="1800" dirty="0" err="1" smtClean="0"/>
              <a:t>hoạch</a:t>
            </a:r>
            <a:r>
              <a:rPr lang="en-US" sz="1800" dirty="0" smtClean="0"/>
              <a:t> </a:t>
            </a:r>
            <a:r>
              <a:rPr lang="en-US" sz="1800" dirty="0" err="1" smtClean="0"/>
              <a:t>và</a:t>
            </a:r>
            <a:r>
              <a:rPr lang="en-US" sz="1800" dirty="0" smtClean="0"/>
              <a:t> </a:t>
            </a:r>
            <a:r>
              <a:rPr lang="en-US" sz="1800" dirty="0" err="1" smtClean="0"/>
              <a:t>thời</a:t>
            </a:r>
            <a:r>
              <a:rPr lang="en-US" sz="1800" dirty="0" smtClean="0"/>
              <a:t> </a:t>
            </a:r>
            <a:r>
              <a:rPr lang="en-US" sz="1800" dirty="0" err="1" smtClean="0"/>
              <a:t>gian</a:t>
            </a:r>
            <a:r>
              <a:rPr lang="en-US" sz="1800" dirty="0" smtClean="0"/>
              <a:t> </a:t>
            </a:r>
            <a:r>
              <a:rPr lang="en-US" sz="1800" dirty="0" err="1" smtClean="0"/>
              <a:t>thực</a:t>
            </a:r>
            <a:r>
              <a:rPr lang="en-US" sz="1800" dirty="0" smtClean="0"/>
              <a:t> </a:t>
            </a:r>
            <a:r>
              <a:rPr lang="en-US" sz="1800" dirty="0" err="1" smtClean="0"/>
              <a:t>tế</a:t>
            </a:r>
            <a:endParaRPr lang="en-US" sz="1800" dirty="0" smtClean="0"/>
          </a:p>
          <a:p>
            <a:pPr marL="0" indent="0">
              <a:buNone/>
            </a:pPr>
            <a:endParaRPr lang="en-US" sz="1800" dirty="0"/>
          </a:p>
        </p:txBody>
      </p:sp>
    </p:spTree>
    <p:extLst>
      <p:ext uri="{BB962C8B-B14F-4D97-AF65-F5344CB8AC3E}">
        <p14:creationId xmlns:p14="http://schemas.microsoft.com/office/powerpoint/2010/main" val="2101383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a:t>
            </a:r>
            <a:endParaRPr lang="en-US" dirty="0"/>
          </a:p>
        </p:txBody>
      </p:sp>
      <p:sp>
        <p:nvSpPr>
          <p:cNvPr id="3" name="Content Placeholder 2"/>
          <p:cNvSpPr>
            <a:spLocks noGrp="1"/>
          </p:cNvSpPr>
          <p:nvPr>
            <p:ph idx="1"/>
          </p:nvPr>
        </p:nvSpPr>
        <p:spPr/>
        <p:txBody>
          <a:bodyPr/>
          <a:lstStyle/>
          <a:p>
            <a:r>
              <a:rPr lang="en-US" dirty="0" err="1" smtClean="0"/>
              <a:t>Cách</a:t>
            </a:r>
            <a:r>
              <a:rPr lang="en-US" dirty="0" smtClean="0"/>
              <a:t> </a:t>
            </a:r>
            <a:r>
              <a:rPr lang="en-US" dirty="0" err="1" smtClean="0"/>
              <a:t>tạo</a:t>
            </a:r>
            <a:r>
              <a:rPr lang="en-US" dirty="0" smtClean="0"/>
              <a:t> chart</a:t>
            </a:r>
          </a:p>
          <a:p>
            <a:r>
              <a:rPr lang="en-US" dirty="0" smtClean="0"/>
              <a:t>Burn Down Chart</a:t>
            </a:r>
          </a:p>
          <a:p>
            <a:r>
              <a:rPr lang="en-US" dirty="0" smtClean="0"/>
              <a:t>Burn Up Chart</a:t>
            </a:r>
          </a:p>
          <a:p>
            <a:r>
              <a:rPr lang="en-US" dirty="0" smtClean="0"/>
              <a:t>Open and Close Chart</a:t>
            </a:r>
          </a:p>
          <a:p>
            <a:r>
              <a:rPr lang="en-US" dirty="0" smtClean="0"/>
              <a:t>Estimate and Actual work chart</a:t>
            </a:r>
            <a:endParaRPr lang="en-US" dirty="0"/>
          </a:p>
        </p:txBody>
      </p:sp>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2</a:t>
            </a:fld>
            <a:endParaRPr lang="en-US"/>
          </a:p>
        </p:txBody>
      </p:sp>
    </p:spTree>
    <p:extLst>
      <p:ext uri="{BB962C8B-B14F-4D97-AF65-F5344CB8AC3E}">
        <p14:creationId xmlns:p14="http://schemas.microsoft.com/office/powerpoint/2010/main" val="2125289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Cách</a:t>
            </a:r>
            <a:r>
              <a:rPr lang="en-US" dirty="0" smtClean="0"/>
              <a:t> </a:t>
            </a:r>
            <a:r>
              <a:rPr lang="en-US" dirty="0" err="1" smtClean="0"/>
              <a:t>tạo</a:t>
            </a:r>
            <a:r>
              <a:rPr lang="en-US" dirty="0" smtClean="0"/>
              <a:t> chart</a:t>
            </a:r>
            <a:endParaRPr lang="en-US" dirty="0"/>
          </a:p>
        </p:txBody>
      </p:sp>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3</a:t>
            </a:fld>
            <a:endParaRPr lang="en-US"/>
          </a:p>
        </p:txBody>
      </p:sp>
      <p:pic>
        <p:nvPicPr>
          <p:cNvPr id="8" name="Picture 7"/>
          <p:cNvPicPr>
            <a:picLocks noChangeAspect="1"/>
          </p:cNvPicPr>
          <p:nvPr/>
        </p:nvPicPr>
        <p:blipFill>
          <a:blip r:embed="rId2"/>
          <a:stretch>
            <a:fillRect/>
          </a:stretch>
        </p:blipFill>
        <p:spPr>
          <a:xfrm>
            <a:off x="1970806" y="1500484"/>
            <a:ext cx="4429994" cy="2058874"/>
          </a:xfrm>
          <a:prstGeom prst="rect">
            <a:avLst/>
          </a:prstGeom>
        </p:spPr>
      </p:pic>
    </p:spTree>
    <p:extLst>
      <p:ext uri="{BB962C8B-B14F-4D97-AF65-F5344CB8AC3E}">
        <p14:creationId xmlns:p14="http://schemas.microsoft.com/office/powerpoint/2010/main" val="236161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Cách</a:t>
            </a:r>
            <a:r>
              <a:rPr lang="en-US" dirty="0"/>
              <a:t> </a:t>
            </a:r>
            <a:r>
              <a:rPr lang="en-US" dirty="0" err="1"/>
              <a:t>tạo</a:t>
            </a:r>
            <a:r>
              <a:rPr lang="en-US" dirty="0"/>
              <a:t> chart</a:t>
            </a:r>
          </a:p>
        </p:txBody>
      </p:sp>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4</a:t>
            </a:fld>
            <a:endParaRPr lang="en-US"/>
          </a:p>
        </p:txBody>
      </p:sp>
      <p:pic>
        <p:nvPicPr>
          <p:cNvPr id="7" name="Content Placeholder 6"/>
          <p:cNvPicPr>
            <a:picLocks noGrp="1" noChangeAspect="1"/>
          </p:cNvPicPr>
          <p:nvPr>
            <p:ph idx="1"/>
          </p:nvPr>
        </p:nvPicPr>
        <p:blipFill rotWithShape="1">
          <a:blip r:embed="rId2"/>
          <a:srcRect l="184" t="-3170" r="19972" b="23745"/>
          <a:stretch/>
        </p:blipFill>
        <p:spPr>
          <a:xfrm>
            <a:off x="457200" y="977370"/>
            <a:ext cx="6626928" cy="2332607"/>
          </a:xfrm>
          <a:prstGeom prst="rect">
            <a:avLst/>
          </a:prstGeom>
        </p:spPr>
      </p:pic>
      <p:pic>
        <p:nvPicPr>
          <p:cNvPr id="8" name="Content Placeholder 6"/>
          <p:cNvPicPr>
            <a:picLocks noChangeAspect="1"/>
          </p:cNvPicPr>
          <p:nvPr/>
        </p:nvPicPr>
        <p:blipFill>
          <a:blip r:embed="rId3"/>
          <a:stretch>
            <a:fillRect/>
          </a:stretch>
        </p:blipFill>
        <p:spPr>
          <a:xfrm>
            <a:off x="457200" y="3505667"/>
            <a:ext cx="4258384" cy="914884"/>
          </a:xfrm>
          <a:prstGeom prst="rect">
            <a:avLst/>
          </a:prstGeom>
        </p:spPr>
      </p:pic>
    </p:spTree>
    <p:extLst>
      <p:ext uri="{BB962C8B-B14F-4D97-AF65-F5344CB8AC3E}">
        <p14:creationId xmlns:p14="http://schemas.microsoft.com/office/powerpoint/2010/main" val="15194150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457200" y="1098283"/>
            <a:ext cx="6188789" cy="3270394"/>
          </a:xfrm>
          <a:prstGeom prst="rect">
            <a:avLst/>
          </a:prstGeom>
        </p:spPr>
      </p:pic>
      <p:sp>
        <p:nvSpPr>
          <p:cNvPr id="2" name="Title 1"/>
          <p:cNvSpPr>
            <a:spLocks noGrp="1"/>
          </p:cNvSpPr>
          <p:nvPr>
            <p:ph type="title"/>
          </p:nvPr>
        </p:nvSpPr>
        <p:spPr/>
        <p:txBody>
          <a:bodyPr/>
          <a:lstStyle/>
          <a:p>
            <a:r>
              <a:rPr lang="en-US" dirty="0" err="1"/>
              <a:t>Cách</a:t>
            </a:r>
            <a:r>
              <a:rPr lang="en-US" dirty="0"/>
              <a:t> </a:t>
            </a:r>
            <a:r>
              <a:rPr lang="en-US" dirty="0" err="1"/>
              <a:t>tạo</a:t>
            </a:r>
            <a:r>
              <a:rPr lang="en-US" dirty="0"/>
              <a:t> chart</a:t>
            </a:r>
          </a:p>
        </p:txBody>
      </p:sp>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5</a:t>
            </a:fld>
            <a:endParaRPr lang="en-US"/>
          </a:p>
        </p:txBody>
      </p:sp>
    </p:spTree>
    <p:extLst>
      <p:ext uri="{BB962C8B-B14F-4D97-AF65-F5344CB8AC3E}">
        <p14:creationId xmlns:p14="http://schemas.microsoft.com/office/powerpoint/2010/main" val="218062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Burn Down Chart</a:t>
            </a:r>
            <a:endParaRPr lang="en-US" dirty="0"/>
          </a:p>
        </p:txBody>
      </p:sp>
      <p:sp>
        <p:nvSpPr>
          <p:cNvPr id="3" name="Content Placeholder 2"/>
          <p:cNvSpPr>
            <a:spLocks noGrp="1"/>
          </p:cNvSpPr>
          <p:nvPr>
            <p:ph idx="1"/>
          </p:nvPr>
        </p:nvSpPr>
        <p:spPr/>
        <p:txBody>
          <a:bodyPr/>
          <a:lstStyle/>
          <a:p>
            <a:r>
              <a:rPr lang="en-US" dirty="0" err="1" smtClean="0"/>
              <a:t>Cách</a:t>
            </a:r>
            <a:r>
              <a:rPr lang="en-US" dirty="0" smtClean="0"/>
              <a:t> </a:t>
            </a:r>
            <a:r>
              <a:rPr lang="en-US" dirty="0" err="1" smtClean="0"/>
              <a:t>dự</a:t>
            </a:r>
            <a:r>
              <a:rPr lang="en-US" dirty="0" smtClean="0"/>
              <a:t> </a:t>
            </a:r>
            <a:r>
              <a:rPr lang="en-US" dirty="0" err="1" smtClean="0"/>
              <a:t>án</a:t>
            </a:r>
            <a:r>
              <a:rPr lang="en-US" dirty="0" smtClean="0"/>
              <a:t> </a:t>
            </a:r>
            <a:r>
              <a:rPr lang="en-US" dirty="0" err="1" smtClean="0"/>
              <a:t>vận</a:t>
            </a:r>
            <a:r>
              <a:rPr lang="en-US" dirty="0" smtClean="0"/>
              <a:t> </a:t>
            </a:r>
            <a:r>
              <a:rPr lang="en-US" dirty="0" err="1" smtClean="0"/>
              <a:t>hành</a:t>
            </a:r>
            <a:r>
              <a:rPr lang="en-US" dirty="0" smtClean="0"/>
              <a:t> </a:t>
            </a:r>
            <a:r>
              <a:rPr lang="en-US" dirty="0" err="1" smtClean="0"/>
              <a:t>ntn</a:t>
            </a:r>
            <a:r>
              <a:rPr lang="en-US" dirty="0" smtClean="0"/>
              <a:t> ?</a:t>
            </a:r>
          </a:p>
          <a:p>
            <a:r>
              <a:rPr lang="en-US" dirty="0" smtClean="0"/>
              <a:t>Plan </a:t>
            </a:r>
            <a:r>
              <a:rPr lang="en-US" dirty="0" err="1" smtClean="0"/>
              <a:t>cho</a:t>
            </a:r>
            <a:r>
              <a:rPr lang="en-US" dirty="0" smtClean="0"/>
              <a:t> </a:t>
            </a:r>
            <a:r>
              <a:rPr lang="en-US" dirty="0" err="1" smtClean="0"/>
              <a:t>dự</a:t>
            </a:r>
            <a:r>
              <a:rPr lang="en-US" dirty="0" smtClean="0"/>
              <a:t> </a:t>
            </a:r>
            <a:r>
              <a:rPr lang="en-US" dirty="0" err="1" smtClean="0"/>
              <a:t>án</a:t>
            </a:r>
            <a:r>
              <a:rPr lang="en-US" dirty="0" smtClean="0"/>
              <a:t> </a:t>
            </a:r>
            <a:r>
              <a:rPr lang="en-US" dirty="0" err="1" smtClean="0"/>
              <a:t>bị</a:t>
            </a:r>
            <a:r>
              <a:rPr lang="en-US" dirty="0" smtClean="0"/>
              <a:t> </a:t>
            </a:r>
            <a:r>
              <a:rPr lang="en-US" dirty="0" err="1" smtClean="0"/>
              <a:t>thay</a:t>
            </a:r>
            <a:r>
              <a:rPr lang="en-US" dirty="0" smtClean="0"/>
              <a:t> </a:t>
            </a:r>
            <a:r>
              <a:rPr lang="en-US" dirty="0" err="1" smtClean="0"/>
              <a:t>đổi</a:t>
            </a:r>
            <a:r>
              <a:rPr lang="en-US" dirty="0" smtClean="0"/>
              <a:t> </a:t>
            </a:r>
            <a:r>
              <a:rPr lang="en-US" dirty="0" err="1" smtClean="0"/>
              <a:t>ntn</a:t>
            </a:r>
            <a:r>
              <a:rPr lang="en-US" dirty="0" smtClean="0"/>
              <a:t> ?</a:t>
            </a:r>
          </a:p>
          <a:p>
            <a:r>
              <a:rPr lang="en-US" dirty="0" err="1" smtClean="0"/>
              <a:t>Tiến</a:t>
            </a:r>
            <a:r>
              <a:rPr lang="en-US" dirty="0" smtClean="0"/>
              <a:t> </a:t>
            </a:r>
            <a:r>
              <a:rPr lang="en-US" dirty="0" err="1" smtClean="0"/>
              <a:t>độ</a:t>
            </a:r>
            <a:r>
              <a:rPr lang="en-US" dirty="0" smtClean="0"/>
              <a:t> </a:t>
            </a:r>
            <a:r>
              <a:rPr lang="en-US" dirty="0" err="1" smtClean="0"/>
              <a:t>của</a:t>
            </a:r>
            <a:r>
              <a:rPr lang="en-US" dirty="0" smtClean="0"/>
              <a:t> </a:t>
            </a:r>
            <a:r>
              <a:rPr lang="en-US" dirty="0" err="1" smtClean="0"/>
              <a:t>dự</a:t>
            </a:r>
            <a:r>
              <a:rPr lang="en-US" dirty="0" smtClean="0"/>
              <a:t> </a:t>
            </a:r>
            <a:r>
              <a:rPr lang="en-US" dirty="0" err="1" smtClean="0"/>
              <a:t>án</a:t>
            </a: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6</a:t>
            </a:fld>
            <a:endParaRPr lang="en-US"/>
          </a:p>
        </p:txBody>
      </p:sp>
    </p:spTree>
    <p:extLst>
      <p:ext uri="{BB962C8B-B14F-4D97-AF65-F5344CB8AC3E}">
        <p14:creationId xmlns:p14="http://schemas.microsoft.com/office/powerpoint/2010/main" val="3580635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Burn Down Chart</a:t>
            </a:r>
          </a:p>
        </p:txBody>
      </p:sp>
      <p:pic>
        <p:nvPicPr>
          <p:cNvPr id="7" name="Content Placeholder 6"/>
          <p:cNvPicPr>
            <a:picLocks noGrp="1" noChangeAspect="1"/>
          </p:cNvPicPr>
          <p:nvPr>
            <p:ph idx="1"/>
          </p:nvPr>
        </p:nvPicPr>
        <p:blipFill>
          <a:blip r:embed="rId3"/>
          <a:stretch>
            <a:fillRect/>
          </a:stretch>
        </p:blipFill>
        <p:spPr>
          <a:xfrm>
            <a:off x="5108277" y="1063229"/>
            <a:ext cx="3685306" cy="3216348"/>
          </a:xfrm>
          <a:prstGeom prst="rect">
            <a:avLst/>
          </a:prstGeom>
        </p:spPr>
      </p:pic>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7</a:t>
            </a:fld>
            <a:endParaRPr lang="en-US"/>
          </a:p>
        </p:txBody>
      </p:sp>
      <p:sp>
        <p:nvSpPr>
          <p:cNvPr id="8" name="TextBox 7"/>
          <p:cNvSpPr txBox="1"/>
          <p:nvPr/>
        </p:nvSpPr>
        <p:spPr>
          <a:xfrm>
            <a:off x="484039" y="1923703"/>
            <a:ext cx="4443141" cy="2031325"/>
          </a:xfrm>
          <a:prstGeom prst="rect">
            <a:avLst/>
          </a:prstGeom>
          <a:noFill/>
        </p:spPr>
        <p:txBody>
          <a:bodyPr wrap="square" rtlCol="0">
            <a:spAutoFit/>
          </a:bodyPr>
          <a:lstStyle/>
          <a:p>
            <a:pPr marL="285750" indent="-285750">
              <a:buFont typeface="Wingdings" panose="05000000000000000000" pitchFamily="2" charset="2"/>
              <a:buChar char="q"/>
            </a:pPr>
            <a:r>
              <a:rPr lang="en-US" sz="1400" b="1" dirty="0" smtClean="0"/>
              <a:t>Ideal</a:t>
            </a:r>
            <a:r>
              <a:rPr lang="en-US" sz="1400" dirty="0" smtClean="0"/>
              <a:t>: time </a:t>
            </a:r>
            <a:r>
              <a:rPr lang="en-US" sz="1400" dirty="0" err="1" smtClean="0"/>
              <a:t>lí</a:t>
            </a:r>
            <a:r>
              <a:rPr lang="en-US" sz="1400" dirty="0" smtClean="0"/>
              <a:t> </a:t>
            </a:r>
            <a:r>
              <a:rPr lang="en-US" sz="1400" dirty="0" err="1" smtClean="0"/>
              <a:t>tưởng</a:t>
            </a:r>
            <a:r>
              <a:rPr lang="en-US" sz="1400" dirty="0" smtClean="0"/>
              <a:t> </a:t>
            </a:r>
            <a:r>
              <a:rPr lang="en-US" sz="1400" dirty="0" err="1" smtClean="0"/>
              <a:t>còn</a:t>
            </a:r>
            <a:r>
              <a:rPr lang="en-US" sz="1400" dirty="0" smtClean="0"/>
              <a:t> </a:t>
            </a:r>
            <a:r>
              <a:rPr lang="en-US" sz="1400" dirty="0" err="1" smtClean="0"/>
              <a:t>lại</a:t>
            </a:r>
            <a:r>
              <a:rPr lang="en-US" sz="1400" dirty="0" smtClean="0"/>
              <a:t> </a:t>
            </a:r>
            <a:r>
              <a:rPr lang="en-US" sz="1400" dirty="0" err="1" smtClean="0"/>
              <a:t>cần</a:t>
            </a:r>
            <a:r>
              <a:rPr lang="en-US" sz="1400" dirty="0" smtClean="0"/>
              <a:t> </a:t>
            </a:r>
            <a:r>
              <a:rPr lang="en-US" sz="1400" dirty="0" err="1" smtClean="0"/>
              <a:t>hoàn</a:t>
            </a:r>
            <a:r>
              <a:rPr lang="en-US" sz="1400" dirty="0" smtClean="0"/>
              <a:t> </a:t>
            </a:r>
            <a:r>
              <a:rPr lang="en-US" sz="1400" dirty="0" err="1" smtClean="0"/>
              <a:t>thành</a:t>
            </a:r>
            <a:r>
              <a:rPr lang="en-US" sz="1400" dirty="0" smtClean="0"/>
              <a:t> </a:t>
            </a:r>
            <a:r>
              <a:rPr lang="en-US" sz="1400" dirty="0" err="1" smtClean="0"/>
              <a:t>theo</a:t>
            </a:r>
            <a:r>
              <a:rPr lang="en-US" sz="1400" dirty="0" smtClean="0"/>
              <a:t> </a:t>
            </a:r>
            <a:r>
              <a:rPr lang="en-US" sz="1400" dirty="0" err="1" smtClean="0"/>
              <a:t>mốc</a:t>
            </a:r>
            <a:r>
              <a:rPr lang="en-US" sz="1400" dirty="0" smtClean="0"/>
              <a:t> </a:t>
            </a:r>
            <a:r>
              <a:rPr lang="en-US" sz="1400" dirty="0" err="1" smtClean="0"/>
              <a:t>thời</a:t>
            </a:r>
            <a:r>
              <a:rPr lang="en-US" sz="1400" dirty="0" smtClean="0"/>
              <a:t> </a:t>
            </a:r>
            <a:r>
              <a:rPr lang="en-US" sz="1400" dirty="0" err="1" smtClean="0"/>
              <a:t>gian</a:t>
            </a:r>
            <a:r>
              <a:rPr lang="en-US" sz="1400" dirty="0" smtClean="0"/>
              <a:t> (</a:t>
            </a:r>
            <a:r>
              <a:rPr lang="en-US" sz="1400" dirty="0" err="1" smtClean="0"/>
              <a:t>trục</a:t>
            </a:r>
            <a:r>
              <a:rPr lang="en-US" sz="1400" dirty="0" smtClean="0"/>
              <a:t> </a:t>
            </a:r>
            <a:r>
              <a:rPr lang="en-US" sz="1400" dirty="0" err="1" smtClean="0"/>
              <a:t>hoành</a:t>
            </a:r>
            <a:r>
              <a:rPr lang="en-US" sz="1400" dirty="0" smtClean="0"/>
              <a:t>) </a:t>
            </a:r>
            <a:r>
              <a:rPr lang="en-US" sz="1400" dirty="0" err="1" smtClean="0"/>
              <a:t>để</a:t>
            </a:r>
            <a:r>
              <a:rPr lang="en-US" sz="1400" dirty="0" smtClean="0"/>
              <a:t> </a:t>
            </a:r>
            <a:r>
              <a:rPr lang="en-US" sz="1400" dirty="0" err="1" smtClean="0"/>
              <a:t>dự</a:t>
            </a:r>
            <a:r>
              <a:rPr lang="en-US" sz="1400" dirty="0" smtClean="0"/>
              <a:t> </a:t>
            </a:r>
            <a:r>
              <a:rPr lang="en-US" sz="1400" dirty="0" err="1"/>
              <a:t>án</a:t>
            </a:r>
            <a:r>
              <a:rPr lang="en-US" sz="1400" dirty="0"/>
              <a:t> </a:t>
            </a:r>
            <a:r>
              <a:rPr lang="en-US" sz="1400" dirty="0" err="1"/>
              <a:t>xong</a:t>
            </a:r>
            <a:r>
              <a:rPr lang="en-US" sz="1400" dirty="0"/>
              <a:t> </a:t>
            </a:r>
            <a:r>
              <a:rPr lang="en-US" sz="1400" dirty="0" err="1"/>
              <a:t>đúng</a:t>
            </a:r>
            <a:r>
              <a:rPr lang="en-US" sz="1400" dirty="0"/>
              <a:t> </a:t>
            </a:r>
            <a:r>
              <a:rPr lang="en-US" sz="1400" dirty="0" err="1" smtClean="0"/>
              <a:t>hẹn</a:t>
            </a:r>
            <a:endParaRPr lang="en-US" sz="1400" dirty="0" smtClean="0"/>
          </a:p>
          <a:p>
            <a:pPr marL="285750" indent="-285750">
              <a:buFont typeface="Wingdings" panose="05000000000000000000" pitchFamily="2" charset="2"/>
              <a:buChar char="q"/>
            </a:pPr>
            <a:r>
              <a:rPr lang="en-US" sz="1400" b="1" dirty="0" smtClean="0"/>
              <a:t>Remaining work</a:t>
            </a:r>
            <a:r>
              <a:rPr lang="en-US" sz="1400" dirty="0" smtClean="0"/>
              <a:t>: time </a:t>
            </a:r>
            <a:r>
              <a:rPr lang="en-US" sz="1400" dirty="0" err="1" smtClean="0"/>
              <a:t>thực</a:t>
            </a:r>
            <a:r>
              <a:rPr lang="en-US" sz="1400" dirty="0" smtClean="0"/>
              <a:t> </a:t>
            </a:r>
            <a:r>
              <a:rPr lang="en-US" sz="1400" dirty="0" err="1" smtClean="0"/>
              <a:t>tế</a:t>
            </a:r>
            <a:r>
              <a:rPr lang="en-US" sz="1400" dirty="0" smtClean="0"/>
              <a:t> </a:t>
            </a:r>
            <a:r>
              <a:rPr lang="en-US" sz="1400" dirty="0" err="1" smtClean="0"/>
              <a:t>còn</a:t>
            </a:r>
            <a:r>
              <a:rPr lang="en-US" sz="1400" dirty="0" smtClean="0"/>
              <a:t> </a:t>
            </a:r>
            <a:r>
              <a:rPr lang="en-US" sz="1400" dirty="0" err="1" smtClean="0"/>
              <a:t>lại</a:t>
            </a:r>
            <a:r>
              <a:rPr lang="en-US" sz="1400" dirty="0" smtClean="0"/>
              <a:t> </a:t>
            </a:r>
            <a:r>
              <a:rPr lang="en-US" sz="1400" dirty="0" err="1" smtClean="0"/>
              <a:t>cần</a:t>
            </a:r>
            <a:r>
              <a:rPr lang="en-US" sz="1400" dirty="0" smtClean="0"/>
              <a:t> </a:t>
            </a:r>
            <a:r>
              <a:rPr lang="en-US" sz="1400" dirty="0" err="1" smtClean="0"/>
              <a:t>hoàn</a:t>
            </a:r>
            <a:r>
              <a:rPr lang="en-US" sz="1400" dirty="0" smtClean="0"/>
              <a:t> </a:t>
            </a:r>
            <a:r>
              <a:rPr lang="en-US" sz="1400" dirty="0" err="1" smtClean="0"/>
              <a:t>thành</a:t>
            </a:r>
            <a:r>
              <a:rPr lang="en-US" sz="1400" dirty="0" smtClean="0"/>
              <a:t> </a:t>
            </a:r>
            <a:r>
              <a:rPr lang="en-US" sz="1400" dirty="0" err="1" smtClean="0"/>
              <a:t>để</a:t>
            </a:r>
            <a:r>
              <a:rPr lang="en-US" sz="1400" dirty="0" smtClean="0"/>
              <a:t> </a:t>
            </a:r>
            <a:r>
              <a:rPr lang="en-US" sz="1400" dirty="0" err="1" smtClean="0"/>
              <a:t>dự</a:t>
            </a:r>
            <a:r>
              <a:rPr lang="en-US" sz="1400" dirty="0" smtClean="0"/>
              <a:t> </a:t>
            </a:r>
            <a:r>
              <a:rPr lang="en-US" sz="1400" dirty="0" err="1" smtClean="0"/>
              <a:t>án</a:t>
            </a:r>
            <a:r>
              <a:rPr lang="en-US" sz="1400" dirty="0" smtClean="0"/>
              <a:t> </a:t>
            </a:r>
            <a:r>
              <a:rPr lang="en-US" sz="1400" dirty="0" err="1"/>
              <a:t>dự</a:t>
            </a:r>
            <a:r>
              <a:rPr lang="en-US" sz="1400" dirty="0"/>
              <a:t> </a:t>
            </a:r>
            <a:r>
              <a:rPr lang="en-US" sz="1400" dirty="0" err="1"/>
              <a:t>án</a:t>
            </a:r>
            <a:r>
              <a:rPr lang="en-US" sz="1400" dirty="0"/>
              <a:t> </a:t>
            </a:r>
            <a:r>
              <a:rPr lang="en-US" sz="1400" dirty="0" err="1"/>
              <a:t>xong</a:t>
            </a:r>
            <a:r>
              <a:rPr lang="en-US" sz="1400" dirty="0"/>
              <a:t> </a:t>
            </a:r>
            <a:r>
              <a:rPr lang="en-US" sz="1400" dirty="0" err="1"/>
              <a:t>đúng</a:t>
            </a:r>
            <a:r>
              <a:rPr lang="en-US" sz="1400" dirty="0"/>
              <a:t> </a:t>
            </a:r>
            <a:r>
              <a:rPr lang="en-US" sz="1400" dirty="0" err="1" smtClean="0"/>
              <a:t>hẹn</a:t>
            </a:r>
            <a:r>
              <a:rPr lang="en-US" sz="1400" dirty="0" smtClean="0"/>
              <a:t> (</a:t>
            </a:r>
            <a:r>
              <a:rPr lang="en-US" sz="1400" dirty="0" err="1" smtClean="0"/>
              <a:t>thời</a:t>
            </a:r>
            <a:r>
              <a:rPr lang="en-US" sz="1400" dirty="0" smtClean="0"/>
              <a:t> </a:t>
            </a:r>
            <a:r>
              <a:rPr lang="en-US" sz="1400" dirty="0" err="1" smtClean="0"/>
              <a:t>điểm</a:t>
            </a:r>
            <a:r>
              <a:rPr lang="en-US" sz="1400" dirty="0" smtClean="0"/>
              <a:t> </a:t>
            </a:r>
            <a:r>
              <a:rPr lang="en-US" sz="1400" dirty="0" err="1" smtClean="0"/>
              <a:t>hiện</a:t>
            </a:r>
            <a:r>
              <a:rPr lang="en-US" sz="1400" dirty="0" smtClean="0"/>
              <a:t> </a:t>
            </a:r>
            <a:r>
              <a:rPr lang="en-US" sz="1400" dirty="0" err="1" smtClean="0"/>
              <a:t>tại</a:t>
            </a:r>
            <a:r>
              <a:rPr lang="en-US" sz="1400" dirty="0" smtClean="0"/>
              <a:t>)</a:t>
            </a:r>
          </a:p>
          <a:p>
            <a:pPr marL="285750" indent="-285750">
              <a:buFont typeface="Wingdings" panose="05000000000000000000" pitchFamily="2" charset="2"/>
              <a:buChar char="q"/>
            </a:pPr>
            <a:r>
              <a:rPr lang="en-US" sz="1400" b="1" dirty="0" smtClean="0"/>
              <a:t>Expected Complete</a:t>
            </a:r>
            <a:r>
              <a:rPr lang="en-US" sz="1400" dirty="0" smtClean="0"/>
              <a:t>: time </a:t>
            </a:r>
            <a:r>
              <a:rPr lang="en-US" sz="1400" dirty="0" err="1" smtClean="0"/>
              <a:t>còn</a:t>
            </a:r>
            <a:r>
              <a:rPr lang="en-US" sz="1400" dirty="0" smtClean="0"/>
              <a:t> </a:t>
            </a:r>
            <a:r>
              <a:rPr lang="en-US" sz="1400" dirty="0" err="1" smtClean="0"/>
              <a:t>lại</a:t>
            </a:r>
            <a:r>
              <a:rPr lang="en-US" sz="1400" dirty="0" smtClean="0"/>
              <a:t> </a:t>
            </a:r>
            <a:r>
              <a:rPr lang="en-US" sz="1400" dirty="0" err="1" smtClean="0"/>
              <a:t>phải</a:t>
            </a:r>
            <a:r>
              <a:rPr lang="en-US" sz="1400" dirty="0" smtClean="0"/>
              <a:t> </a:t>
            </a:r>
            <a:r>
              <a:rPr lang="en-US" sz="1400" dirty="0" err="1" smtClean="0"/>
              <a:t>làm</a:t>
            </a:r>
            <a:r>
              <a:rPr lang="en-US" sz="1400" dirty="0" smtClean="0"/>
              <a:t> </a:t>
            </a:r>
            <a:r>
              <a:rPr lang="en-US" sz="1400" dirty="0" err="1" smtClean="0"/>
              <a:t>để</a:t>
            </a:r>
            <a:r>
              <a:rPr lang="en-US" sz="1400" dirty="0" smtClean="0"/>
              <a:t> </a:t>
            </a:r>
            <a:r>
              <a:rPr lang="en-US" sz="1400" dirty="0" err="1" smtClean="0"/>
              <a:t>dự</a:t>
            </a:r>
            <a:r>
              <a:rPr lang="en-US" sz="1400" dirty="0" smtClean="0"/>
              <a:t> </a:t>
            </a:r>
            <a:r>
              <a:rPr lang="en-US" sz="1400" dirty="0" err="1" smtClean="0"/>
              <a:t>án</a:t>
            </a:r>
            <a:r>
              <a:rPr lang="en-US" sz="1400" dirty="0" smtClean="0"/>
              <a:t> </a:t>
            </a:r>
            <a:r>
              <a:rPr lang="en-US" sz="1400" dirty="0" err="1" smtClean="0"/>
              <a:t>xong</a:t>
            </a:r>
            <a:r>
              <a:rPr lang="en-US" sz="1400" dirty="0" smtClean="0"/>
              <a:t> </a:t>
            </a:r>
            <a:r>
              <a:rPr lang="en-US" sz="1400" dirty="0" err="1" smtClean="0"/>
              <a:t>đúng</a:t>
            </a:r>
            <a:r>
              <a:rPr lang="en-US" sz="1400" dirty="0" smtClean="0"/>
              <a:t> </a:t>
            </a:r>
            <a:r>
              <a:rPr lang="en-US" sz="1400" dirty="0" err="1" smtClean="0"/>
              <a:t>hẹn</a:t>
            </a:r>
            <a:endParaRPr lang="en-US" sz="1400" dirty="0" smtClean="0"/>
          </a:p>
          <a:p>
            <a:pPr marL="285750" indent="-285750">
              <a:buFont typeface="Wingdings" panose="05000000000000000000" pitchFamily="2" charset="2"/>
              <a:buChar char="q"/>
            </a:pPr>
            <a:r>
              <a:rPr lang="en-US" sz="1400" b="1" dirty="0" smtClean="0"/>
              <a:t>Planned work</a:t>
            </a:r>
            <a:r>
              <a:rPr lang="en-US" sz="1400" dirty="0" smtClean="0"/>
              <a:t>: remaining time + completed time</a:t>
            </a:r>
            <a:endParaRPr lang="en-US" sz="1400" dirty="0"/>
          </a:p>
        </p:txBody>
      </p:sp>
      <p:sp>
        <p:nvSpPr>
          <p:cNvPr id="9" name="TextBox 8"/>
          <p:cNvSpPr txBox="1"/>
          <p:nvPr/>
        </p:nvSpPr>
        <p:spPr>
          <a:xfrm>
            <a:off x="457200" y="1241636"/>
            <a:ext cx="3884140" cy="523220"/>
          </a:xfrm>
          <a:prstGeom prst="rect">
            <a:avLst/>
          </a:prstGeom>
          <a:noFill/>
        </p:spPr>
        <p:txBody>
          <a:bodyPr wrap="none" rtlCol="0">
            <a:spAutoFit/>
          </a:bodyPr>
          <a:lstStyle/>
          <a:p>
            <a:r>
              <a:rPr lang="en-US" sz="1400" b="1" dirty="0" err="1" smtClean="0"/>
              <a:t>Trục</a:t>
            </a:r>
            <a:r>
              <a:rPr lang="en-US" sz="1400" b="1" dirty="0" smtClean="0"/>
              <a:t> y </a:t>
            </a:r>
            <a:r>
              <a:rPr lang="en-US" sz="1400" dirty="0" smtClean="0"/>
              <a:t>(hours): total time for Sprint</a:t>
            </a:r>
          </a:p>
          <a:p>
            <a:r>
              <a:rPr lang="en-US" sz="1400" b="1" dirty="0" err="1" smtClean="0"/>
              <a:t>Trục</a:t>
            </a:r>
            <a:r>
              <a:rPr lang="en-US" sz="1400" b="1" dirty="0" smtClean="0"/>
              <a:t> x </a:t>
            </a:r>
            <a:r>
              <a:rPr lang="en-US" sz="1400" dirty="0" smtClean="0"/>
              <a:t>(time): start time </a:t>
            </a:r>
            <a:r>
              <a:rPr lang="en-US" sz="1400" dirty="0" err="1" smtClean="0"/>
              <a:t>và</a:t>
            </a:r>
            <a:r>
              <a:rPr lang="en-US" sz="1400" dirty="0" smtClean="0"/>
              <a:t> end time </a:t>
            </a:r>
            <a:r>
              <a:rPr lang="en-US" sz="1400" dirty="0" err="1" smtClean="0"/>
              <a:t>của</a:t>
            </a:r>
            <a:r>
              <a:rPr lang="en-US" sz="1400" dirty="0" smtClean="0"/>
              <a:t> Sprint</a:t>
            </a:r>
            <a:endParaRPr lang="en-US" sz="1400" dirty="0"/>
          </a:p>
        </p:txBody>
      </p:sp>
      <p:sp>
        <p:nvSpPr>
          <p:cNvPr id="10" name="TextBox 9"/>
          <p:cNvSpPr txBox="1"/>
          <p:nvPr/>
        </p:nvSpPr>
        <p:spPr>
          <a:xfrm>
            <a:off x="6151808" y="1031800"/>
            <a:ext cx="2329484" cy="307777"/>
          </a:xfrm>
          <a:prstGeom prst="rect">
            <a:avLst/>
          </a:prstGeom>
          <a:noFill/>
        </p:spPr>
        <p:txBody>
          <a:bodyPr wrap="none" rtlCol="0">
            <a:spAutoFit/>
          </a:bodyPr>
          <a:lstStyle/>
          <a:p>
            <a:r>
              <a:rPr lang="en-US" sz="1400" b="1" dirty="0" err="1" smtClean="0"/>
              <a:t>Làm</a:t>
            </a:r>
            <a:r>
              <a:rPr lang="en-US" sz="1400" b="1" dirty="0" smtClean="0"/>
              <a:t> </a:t>
            </a:r>
            <a:r>
              <a:rPr lang="en-US" sz="1400" b="1" dirty="0" err="1" smtClean="0"/>
              <a:t>sao</a:t>
            </a:r>
            <a:r>
              <a:rPr lang="en-US" sz="1400" b="1" dirty="0" smtClean="0"/>
              <a:t> </a:t>
            </a:r>
            <a:r>
              <a:rPr lang="en-US" sz="1400" b="1" dirty="0" err="1" smtClean="0"/>
              <a:t>để</a:t>
            </a:r>
            <a:r>
              <a:rPr lang="en-US" sz="1400" b="1" dirty="0" smtClean="0"/>
              <a:t> </a:t>
            </a:r>
            <a:r>
              <a:rPr lang="en-US" sz="1400" b="1" dirty="0" err="1" smtClean="0"/>
              <a:t>đánh</a:t>
            </a:r>
            <a:r>
              <a:rPr lang="en-US" sz="1400" b="1" dirty="0" smtClean="0"/>
              <a:t> </a:t>
            </a:r>
            <a:r>
              <a:rPr lang="en-US" sz="1400" b="1" dirty="0" err="1" smtClean="0"/>
              <a:t>giá</a:t>
            </a:r>
            <a:r>
              <a:rPr lang="en-US" sz="1400" b="1" dirty="0" smtClean="0"/>
              <a:t> ???</a:t>
            </a:r>
            <a:endParaRPr lang="en-US" sz="1400" dirty="0"/>
          </a:p>
        </p:txBody>
      </p:sp>
    </p:spTree>
    <p:extLst>
      <p:ext uri="{BB962C8B-B14F-4D97-AF65-F5344CB8AC3E}">
        <p14:creationId xmlns:p14="http://schemas.microsoft.com/office/powerpoint/2010/main" val="1698013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Burn Up Chart</a:t>
            </a:r>
            <a:endParaRPr lang="en-US" dirty="0"/>
          </a:p>
        </p:txBody>
      </p:sp>
      <p:sp>
        <p:nvSpPr>
          <p:cNvPr id="3" name="Content Placeholder 2"/>
          <p:cNvSpPr>
            <a:spLocks noGrp="1"/>
          </p:cNvSpPr>
          <p:nvPr>
            <p:ph idx="1"/>
          </p:nvPr>
        </p:nvSpPr>
        <p:spPr>
          <a:xfrm>
            <a:off x="457200" y="1200151"/>
            <a:ext cx="3706721" cy="2971799"/>
          </a:xfrm>
        </p:spPr>
        <p:txBody>
          <a:bodyPr>
            <a:normAutofit/>
          </a:bodyPr>
          <a:lstStyle/>
          <a:p>
            <a:r>
              <a:rPr lang="en-US" sz="1800" dirty="0" err="1" smtClean="0"/>
              <a:t>Thể</a:t>
            </a:r>
            <a:r>
              <a:rPr lang="en-US" sz="1800" dirty="0" smtClean="0"/>
              <a:t> </a:t>
            </a:r>
            <a:r>
              <a:rPr lang="en-US" sz="1800" dirty="0" err="1" smtClean="0"/>
              <a:t>hiện</a:t>
            </a:r>
            <a:r>
              <a:rPr lang="en-US" sz="1800" dirty="0" smtClean="0"/>
              <a:t> </a:t>
            </a:r>
            <a:r>
              <a:rPr lang="en-US" sz="1800" dirty="0" err="1" smtClean="0"/>
              <a:t>tính</a:t>
            </a:r>
            <a:r>
              <a:rPr lang="en-US" sz="1800" dirty="0" smtClean="0"/>
              <a:t> </a:t>
            </a:r>
            <a:r>
              <a:rPr lang="en-US" sz="1800" dirty="0" err="1" smtClean="0"/>
              <a:t>thực</a:t>
            </a:r>
            <a:r>
              <a:rPr lang="en-US" sz="1800" dirty="0" smtClean="0"/>
              <a:t> </a:t>
            </a:r>
            <a:r>
              <a:rPr lang="en-US" sz="1800" dirty="0" err="1" smtClean="0"/>
              <a:t>tế</a:t>
            </a:r>
            <a:r>
              <a:rPr lang="en-US" sz="1800" dirty="0" smtClean="0"/>
              <a:t> </a:t>
            </a:r>
            <a:r>
              <a:rPr lang="en-US" sz="1800" dirty="0" err="1" smtClean="0"/>
              <a:t>của</a:t>
            </a:r>
            <a:r>
              <a:rPr lang="en-US" sz="1800" dirty="0" smtClean="0"/>
              <a:t> </a:t>
            </a:r>
            <a:r>
              <a:rPr lang="en-US" sz="1800" dirty="0" err="1" smtClean="0"/>
              <a:t>kế</a:t>
            </a:r>
            <a:r>
              <a:rPr lang="en-US" sz="1800" dirty="0" smtClean="0"/>
              <a:t> </a:t>
            </a:r>
            <a:r>
              <a:rPr lang="en-US" sz="1800" dirty="0" err="1" smtClean="0"/>
              <a:t>hoạch</a:t>
            </a:r>
            <a:endParaRPr lang="en-US" sz="1800" dirty="0"/>
          </a:p>
        </p:txBody>
      </p:sp>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8</a:t>
            </a:fld>
            <a:endParaRPr lang="en-US"/>
          </a:p>
        </p:txBody>
      </p:sp>
      <p:pic>
        <p:nvPicPr>
          <p:cNvPr id="7" name="Picture 6"/>
          <p:cNvPicPr>
            <a:picLocks noChangeAspect="1"/>
          </p:cNvPicPr>
          <p:nvPr/>
        </p:nvPicPr>
        <p:blipFill>
          <a:blip r:embed="rId3"/>
          <a:stretch>
            <a:fillRect/>
          </a:stretch>
        </p:blipFill>
        <p:spPr>
          <a:xfrm>
            <a:off x="4163921" y="1063228"/>
            <a:ext cx="4692912" cy="3334959"/>
          </a:xfrm>
          <a:prstGeom prst="rect">
            <a:avLst/>
          </a:prstGeom>
        </p:spPr>
      </p:pic>
    </p:spTree>
    <p:extLst>
      <p:ext uri="{BB962C8B-B14F-4D97-AF65-F5344CB8AC3E}">
        <p14:creationId xmlns:p14="http://schemas.microsoft.com/office/powerpoint/2010/main" val="887148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Open and Close </a:t>
            </a:r>
            <a:r>
              <a:rPr lang="en-US" dirty="0" smtClean="0"/>
              <a:t>Chart</a:t>
            </a:r>
            <a:endParaRPr lang="en-US" dirty="0"/>
          </a:p>
        </p:txBody>
      </p:sp>
      <p:pic>
        <p:nvPicPr>
          <p:cNvPr id="7" name="Content Placeholder 6"/>
          <p:cNvPicPr>
            <a:picLocks noGrp="1" noChangeAspect="1"/>
          </p:cNvPicPr>
          <p:nvPr>
            <p:ph idx="1"/>
          </p:nvPr>
        </p:nvPicPr>
        <p:blipFill>
          <a:blip r:embed="rId2"/>
          <a:stretch>
            <a:fillRect/>
          </a:stretch>
        </p:blipFill>
        <p:spPr>
          <a:xfrm>
            <a:off x="554559" y="1178754"/>
            <a:ext cx="4070340" cy="3213426"/>
          </a:xfrm>
          <a:prstGeom prst="rect">
            <a:avLst/>
          </a:prstGeom>
        </p:spPr>
      </p:pic>
      <p:sp>
        <p:nvSpPr>
          <p:cNvPr id="4" name="Date Placeholder 3"/>
          <p:cNvSpPr>
            <a:spLocks noGrp="1"/>
          </p:cNvSpPr>
          <p:nvPr>
            <p:ph type="dt" sz="half" idx="10"/>
          </p:nvPr>
        </p:nvSpPr>
        <p:spPr/>
        <p:txBody>
          <a:bodyPr/>
          <a:lstStyle/>
          <a:p>
            <a:fld id="{5385723D-DA1E-4252-A434-9390C150ADF9}" type="datetime1">
              <a:rPr lang="en-US" smtClean="0"/>
              <a:t>8/24/2018</a:t>
            </a:fld>
            <a:endParaRPr lang="en-US" dirty="0"/>
          </a:p>
        </p:txBody>
      </p:sp>
      <p:sp>
        <p:nvSpPr>
          <p:cNvPr id="5" name="Footer Placeholder 4"/>
          <p:cNvSpPr>
            <a:spLocks noGrp="1"/>
          </p:cNvSpPr>
          <p:nvPr>
            <p:ph type="ftr" sz="quarter" idx="11"/>
          </p:nvPr>
        </p:nvSpPr>
        <p:spPr/>
        <p:txBody>
          <a:bodyPr/>
          <a:lstStyle/>
          <a:p>
            <a:r>
              <a:rPr lang="vi-VN" smtClean="0"/>
              <a:t>Hướng dẫn sử dũng mẫu báo cáo</a:t>
            </a:r>
            <a:endParaRPr lang="en-US"/>
          </a:p>
        </p:txBody>
      </p:sp>
      <p:sp>
        <p:nvSpPr>
          <p:cNvPr id="6" name="Slide Number Placeholder 5"/>
          <p:cNvSpPr>
            <a:spLocks noGrp="1"/>
          </p:cNvSpPr>
          <p:nvPr>
            <p:ph type="sldNum" sz="quarter" idx="12"/>
          </p:nvPr>
        </p:nvSpPr>
        <p:spPr/>
        <p:txBody>
          <a:bodyPr/>
          <a:lstStyle/>
          <a:p>
            <a:fld id="{D1E92608-F581-40EA-8D91-AF1134355C16}" type="slidenum">
              <a:rPr lang="en-US" smtClean="0"/>
              <a:t>9</a:t>
            </a:fld>
            <a:endParaRPr lang="en-US"/>
          </a:p>
        </p:txBody>
      </p:sp>
    </p:spTree>
    <p:extLst>
      <p:ext uri="{BB962C8B-B14F-4D97-AF65-F5344CB8AC3E}">
        <p14:creationId xmlns:p14="http://schemas.microsoft.com/office/powerpoint/2010/main" val="2001033167"/>
      </p:ext>
    </p:extLst>
  </p:cSld>
  <p:clrMapOvr>
    <a:masterClrMapping/>
  </p:clrMapOvr>
</p:sld>
</file>

<file path=ppt/theme/theme1.xml><?xml version="1.0" encoding="utf-8"?>
<a:theme xmlns:a="http://schemas.openxmlformats.org/drawingml/2006/main" name="Theme_viettel">
  <a:themeElements>
    <a:clrScheme name="Custom 1">
      <a:dk1>
        <a:srgbClr val="000000"/>
      </a:dk1>
      <a:lt1>
        <a:srgbClr val="FFFFFF"/>
      </a:lt1>
      <a:dk2>
        <a:srgbClr val="434342"/>
      </a:dk2>
      <a:lt2>
        <a:srgbClr val="CDD7D9"/>
      </a:lt2>
      <a:accent1>
        <a:srgbClr val="797B7E"/>
      </a:accent1>
      <a:accent2>
        <a:srgbClr val="F96A1B"/>
      </a:accent2>
      <a:accent3>
        <a:srgbClr val="5B7377"/>
      </a:accent3>
      <a:accent4>
        <a:srgbClr val="7C984A"/>
      </a:accent4>
      <a:accent5>
        <a:srgbClr val="C2AD8D"/>
      </a:accent5>
      <a:accent6>
        <a:srgbClr val="506E94"/>
      </a:accent6>
      <a:hlink>
        <a:srgbClr val="5F5F5F"/>
      </a:hlink>
      <a:folHlink>
        <a:srgbClr val="969696"/>
      </a:folHlink>
    </a:clrScheme>
    <a:fontScheme name="Custom 3">
      <a:majorFont>
        <a:latin typeface="Myriad Pro"/>
        <a:ea typeface=""/>
        <a:cs typeface=""/>
      </a:majorFont>
      <a:minorFont>
        <a:latin typeface="Myriad Pr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eme_viettel" id="{7B3CB505-BC5A-40D4-9C41-98F28D76536E}" vid="{8B03C3D5-8378-4AA0-9DA6-9CD51C4B67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Theme_viettel</Template>
  <TotalTime>108</TotalTime>
  <Words>534</Words>
  <Application>Microsoft Office PowerPoint</Application>
  <PresentationFormat>On-screen Show (16:9)</PresentationFormat>
  <Paragraphs>64</Paragraphs>
  <Slides>10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Myriad Pro</vt:lpstr>
      <vt:lpstr>Myriad Pro Light</vt:lpstr>
      <vt:lpstr>Wingdings</vt:lpstr>
      <vt:lpstr>Theme_viettel</vt:lpstr>
      <vt:lpstr>RTC Chart</vt:lpstr>
      <vt:lpstr>Contents</vt:lpstr>
      <vt:lpstr>Cách tạo chart</vt:lpstr>
      <vt:lpstr>Cách tạo chart</vt:lpstr>
      <vt:lpstr>Cách tạo chart</vt:lpstr>
      <vt:lpstr>Burn Down Chart</vt:lpstr>
      <vt:lpstr>Burn Down Chart</vt:lpstr>
      <vt:lpstr>Burn Up Chart</vt:lpstr>
      <vt:lpstr>Open and Close Chart</vt:lpstr>
      <vt:lpstr>Estimate and Actual work</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RTC Chart</dc:title>
  <dc:creator>huongttx2</dc:creator>
  <cp:lastModifiedBy>huongttx2</cp:lastModifiedBy>
  <cp:revision>13</cp:revision>
  <dcterms:created xsi:type="dcterms:W3CDTF">2018-08-24T02:13:52Z</dcterms:created>
  <dcterms:modified xsi:type="dcterms:W3CDTF">2018-08-24T04:02:18Z</dcterms:modified>
</cp:coreProperties>
</file>

<file path=docProps/thumbnail.jpeg>
</file>